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sldIdLst>
    <p:sldId id="289" r:id="rId2"/>
    <p:sldId id="280" r:id="rId3"/>
    <p:sldId id="302" r:id="rId4"/>
    <p:sldId id="258" r:id="rId5"/>
    <p:sldId id="264" r:id="rId6"/>
    <p:sldId id="260" r:id="rId7"/>
    <p:sldId id="262" r:id="rId8"/>
    <p:sldId id="263" r:id="rId9"/>
    <p:sldId id="265" r:id="rId10"/>
    <p:sldId id="303" r:id="rId11"/>
    <p:sldId id="257" r:id="rId12"/>
    <p:sldId id="272" r:id="rId13"/>
    <p:sldId id="274" r:id="rId14"/>
    <p:sldId id="275" r:id="rId15"/>
    <p:sldId id="307" r:id="rId16"/>
    <p:sldId id="305" r:id="rId17"/>
    <p:sldId id="278" r:id="rId18"/>
    <p:sldId id="304" r:id="rId19"/>
    <p:sldId id="277" r:id="rId20"/>
    <p:sldId id="306" r:id="rId21"/>
    <p:sldId id="281" r:id="rId22"/>
    <p:sldId id="282" r:id="rId23"/>
    <p:sldId id="284"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p:restoredTop sz="94648"/>
  </p:normalViewPr>
  <p:slideViewPr>
    <p:cSldViewPr snapToGrid="0" snapToObjects="1">
      <p:cViewPr varScale="1">
        <p:scale>
          <a:sx n="153" d="100"/>
          <a:sy n="153" d="100"/>
        </p:scale>
        <p:origin x="251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B5F84-2691-6F47-BBAE-A24D3EFB2541}" type="datetimeFigureOut">
              <a:rPr lang="nl-NL" smtClean="0"/>
              <a:t>09-05-19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5B27-CB7B-BE4C-A248-A4D201F0CC39}" type="slidenum">
              <a:rPr lang="nl-NL" smtClean="0"/>
              <a:t>‹nr.›</a:t>
            </a:fld>
            <a:endParaRPr lang="nl-NL"/>
          </a:p>
        </p:txBody>
      </p:sp>
    </p:spTree>
    <p:extLst>
      <p:ext uri="{BB962C8B-B14F-4D97-AF65-F5344CB8AC3E}">
        <p14:creationId xmlns:p14="http://schemas.microsoft.com/office/powerpoint/2010/main" val="224696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l.wikipedia.org/wiki/Marcus_Garvey"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nl.wikipedia.org/wiki/Redemption_Song#cite_note-2" TargetMode="External"/><Relationship Id="rId4" Type="http://schemas.openxmlformats.org/officeDocument/2006/relationships/hyperlink" Target="https://nl.wikipedia.org/wiki/Nova_Scoti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I shot </a:t>
            </a:r>
            <a:r>
              <a:rPr lang="nl-NL" sz="1200" err="1"/>
              <a:t>the</a:t>
            </a:r>
            <a:r>
              <a:rPr lang="nl-NL" sz="1200"/>
              <a:t> sheriff van Bob </a:t>
            </a:r>
            <a:r>
              <a:rPr lang="nl-NL" sz="1200" err="1"/>
              <a:t>Marley</a:t>
            </a:r>
            <a:r>
              <a:rPr lang="nl-NL" sz="1200"/>
              <a:t>: dit nummer gaat als je het oppervlakkig bekijkt over iemand die de sheriff heeft neergeschoten, maar het gaat natuurlijk over het hele systeem in Jamaica, dat functioneert namelijk niet, en de politie doet er niets aan. Zoals je ziet zit er vaak een dubbele bodem in de teksten, vrij vaak is reggae een regelrechte aanklacht tegen bijvoorbeeld de regering. </a:t>
            </a:r>
            <a:endParaRPr lang="nl-NL" sz="1200">
              <a:cs typeface="Arial"/>
            </a:endParaRPr>
          </a:p>
          <a:p>
            <a:endParaRPr lang="nl-NL"/>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4</a:t>
            </a:fld>
            <a:endParaRPr lang="nl-NL"/>
          </a:p>
        </p:txBody>
      </p:sp>
    </p:spTree>
    <p:extLst>
      <p:ext uri="{BB962C8B-B14F-4D97-AF65-F5344CB8AC3E}">
        <p14:creationId xmlns:p14="http://schemas.microsoft.com/office/powerpoint/2010/main" val="54210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Muziek als stem voor iedereen: gaat over onrechtvaardigheid, verzet, liefde en menselijkheid</a:t>
            </a:r>
          </a:p>
          <a:p>
            <a:r>
              <a:rPr lang="nl-NL" sz="1200" b="0" i="0" kern="1200" dirty="0">
                <a:solidFill>
                  <a:schemeClr val="tx1"/>
                </a:solidFill>
                <a:effectLst/>
                <a:latin typeface="+mn-lt"/>
                <a:ea typeface="+mn-ea"/>
                <a:cs typeface="+mn-cs"/>
              </a:rPr>
              <a:t>Het nummer spoort aan "jezelf te bevrijden van geestelijke </a:t>
            </a:r>
            <a:r>
              <a:rPr lang="nl-NL" sz="1200" b="0" i="0" kern="1200" dirty="0" err="1">
                <a:solidFill>
                  <a:schemeClr val="tx1"/>
                </a:solidFill>
                <a:effectLst/>
                <a:latin typeface="+mn-lt"/>
                <a:ea typeface="+mn-ea"/>
                <a:cs typeface="+mn-cs"/>
              </a:rPr>
              <a:t>slaverij</a:t>
            </a:r>
            <a:r>
              <a:rPr lang="nl-NL" sz="1200" b="0" i="0" kern="1200" dirty="0">
                <a:solidFill>
                  <a:schemeClr val="tx1"/>
                </a:solidFill>
                <a:effectLst/>
                <a:latin typeface="+mn-lt"/>
                <a:ea typeface="+mn-ea"/>
                <a:cs typeface="+mn-cs"/>
              </a:rPr>
              <a:t>", omdat "niemand behalve wijzelf onze geesten kunnen bevrijden". Deze tekst is afkomstig van een speech gegeven door </a:t>
            </a:r>
            <a:r>
              <a:rPr lang="nl-NL" sz="1200" b="0" i="0" u="none" strike="noStrike" kern="1200" dirty="0">
                <a:solidFill>
                  <a:schemeClr val="tx1"/>
                </a:solidFill>
                <a:effectLst/>
                <a:latin typeface="+mn-lt"/>
                <a:ea typeface="+mn-ea"/>
                <a:cs typeface="+mn-cs"/>
                <a:hlinkClick r:id="rId3" tooltip="Marcus Garvey"/>
              </a:rPr>
              <a:t>Marcus Garvey</a:t>
            </a:r>
            <a:r>
              <a:rPr lang="nl-NL" sz="1200" b="0" i="0" kern="1200" dirty="0">
                <a:solidFill>
                  <a:schemeClr val="tx1"/>
                </a:solidFill>
                <a:effectLst/>
                <a:latin typeface="+mn-lt"/>
                <a:ea typeface="+mn-ea"/>
                <a:cs typeface="+mn-cs"/>
              </a:rPr>
              <a:t> in </a:t>
            </a:r>
            <a:r>
              <a:rPr lang="nl-NL" sz="1200" b="0" i="0" u="none" strike="noStrike" kern="1200" dirty="0">
                <a:solidFill>
                  <a:schemeClr val="tx1"/>
                </a:solidFill>
                <a:effectLst/>
                <a:latin typeface="+mn-lt"/>
                <a:ea typeface="+mn-ea"/>
                <a:cs typeface="+mn-cs"/>
                <a:hlinkClick r:id="rId4" tooltip="Nova Scotia"/>
              </a:rPr>
              <a:t>Nova Scotia</a:t>
            </a:r>
            <a:r>
              <a:rPr lang="nl-NL" sz="1200" b="0" i="0" kern="1200" dirty="0">
                <a:solidFill>
                  <a:schemeClr val="tx1"/>
                </a:solidFill>
                <a:effectLst/>
                <a:latin typeface="+mn-lt"/>
                <a:ea typeface="+mn-ea"/>
                <a:cs typeface="+mn-cs"/>
              </a:rPr>
              <a:t> in oktober 1937 die gepubliceerd werd in zijn magazine </a:t>
            </a:r>
            <a:r>
              <a:rPr lang="nl-NL" sz="1200" b="0" i="1" kern="1200" dirty="0">
                <a:solidFill>
                  <a:schemeClr val="tx1"/>
                </a:solidFill>
                <a:effectLst/>
                <a:latin typeface="+mn-lt"/>
                <a:ea typeface="+mn-ea"/>
                <a:cs typeface="+mn-cs"/>
              </a:rPr>
              <a:t>Black Man</a:t>
            </a:r>
            <a:r>
              <a:rPr lang="nl-NL" sz="1200" b="0" i="0" kern="1200" dirty="0">
                <a:solidFill>
                  <a:schemeClr val="tx1"/>
                </a:solidFill>
                <a:effectLst/>
                <a:latin typeface="+mn-lt"/>
                <a:ea typeface="+mn-ea"/>
                <a:cs typeface="+mn-cs"/>
              </a:rPr>
              <a:t>:</a:t>
            </a:r>
            <a:r>
              <a:rPr lang="nl-NL" sz="1200" b="0" i="0" u="none" strike="noStrike" kern="1200" baseline="30000" dirty="0">
                <a:solidFill>
                  <a:schemeClr val="tx1"/>
                </a:solidFill>
                <a:effectLst/>
                <a:latin typeface="+mn-lt"/>
                <a:ea typeface="+mn-ea"/>
                <a:cs typeface="+mn-cs"/>
                <a:hlinkClick r:id="rId5"/>
              </a:rPr>
              <a:t>[2]</a:t>
            </a:r>
            <a:endParaRPr lang="nl-NL" dirty="0"/>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5</a:t>
            </a:fld>
            <a:endParaRPr lang="nl-NL"/>
          </a:p>
        </p:txBody>
      </p:sp>
    </p:spTree>
    <p:extLst>
      <p:ext uri="{BB962C8B-B14F-4D97-AF65-F5344CB8AC3E}">
        <p14:creationId xmlns:p14="http://schemas.microsoft.com/office/powerpoint/2010/main" val="12549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‘we </a:t>
            </a:r>
            <a:r>
              <a:rPr lang="nl-NL" sz="1200" b="0" i="0" kern="1200" err="1">
                <a:solidFill>
                  <a:schemeClr val="tx1"/>
                </a:solidFill>
                <a:effectLst/>
                <a:latin typeface="+mn-lt"/>
                <a:ea typeface="+mn-ea"/>
                <a:cs typeface="+mn-cs"/>
              </a:rPr>
              <a:t>will</a:t>
            </a:r>
            <a:r>
              <a:rPr lang="nl-NL" sz="1200" b="0" i="0" kern="1200">
                <a:solidFill>
                  <a:schemeClr val="tx1"/>
                </a:solidFill>
                <a:effectLst/>
                <a:latin typeface="+mn-lt"/>
                <a:ea typeface="+mn-ea"/>
                <a:cs typeface="+mn-cs"/>
              </a:rPr>
              <a:t> rock </a:t>
            </a:r>
            <a:r>
              <a:rPr lang="nl-NL" sz="1200" b="0" i="0" kern="1200" err="1">
                <a:solidFill>
                  <a:schemeClr val="tx1"/>
                </a:solidFill>
                <a:effectLst/>
                <a:latin typeface="+mn-lt"/>
                <a:ea typeface="+mn-ea"/>
                <a:cs typeface="+mn-cs"/>
              </a:rPr>
              <a:t>you</a:t>
            </a:r>
            <a:r>
              <a:rPr lang="nl-NL" sz="1200" b="0" i="0" kern="1200">
                <a:solidFill>
                  <a:schemeClr val="tx1"/>
                </a:solidFill>
                <a:effectLst/>
                <a:latin typeface="+mn-lt"/>
                <a:ea typeface="+mn-ea"/>
                <a:cs typeface="+mn-cs"/>
              </a:rPr>
              <a:t>’ valt op heel veel manieren te interpreteren, maar in de context van het nummer lijkt ‘wij zullen opschudding veroorzaken’. De tekst gaat over een jongen die op straat speelt en lawaai maakt, een jonge man die op straat roept dat hij de wereld gaat veranderen en een zielige oude man die smeekt dat  het ooit vrede gaat worden.</a:t>
            </a:r>
            <a:endParaRPr lang="nl-NL"/>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9</a:t>
            </a:fld>
            <a:endParaRPr lang="nl-NL"/>
          </a:p>
        </p:txBody>
      </p:sp>
    </p:spTree>
    <p:extLst>
      <p:ext uri="{BB962C8B-B14F-4D97-AF65-F5344CB8AC3E}">
        <p14:creationId xmlns:p14="http://schemas.microsoft.com/office/powerpoint/2010/main" val="8389098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8"/>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784D5CD-9FB1-E54A-9840-F33B323B72F7}" type="datetimeFigureOut">
              <a:rPr lang="nl-NL" smtClean="0"/>
              <a:t>09-05-19</a:t>
            </a:fld>
            <a:endParaRPr lang="nl-NL"/>
          </a:p>
        </p:txBody>
      </p:sp>
      <p:sp>
        <p:nvSpPr>
          <p:cNvPr id="5" name="Footer Placeholder 4"/>
          <p:cNvSpPr>
            <a:spLocks noGrp="1"/>
          </p:cNvSpPr>
          <p:nvPr>
            <p:ph type="ftr" sz="quarter" idx="11"/>
          </p:nvPr>
        </p:nvSpPr>
        <p:spPr>
          <a:xfrm>
            <a:off x="812805" y="6272785"/>
            <a:ext cx="4745736" cy="365125"/>
          </a:xfrm>
        </p:spPr>
        <p:txBody>
          <a:bodyPr/>
          <a:lstStyle/>
          <a:p>
            <a:endParaRPr lang="nl-NL"/>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B64E54C-84B2-3948-A049-D0CD88CE9CD3}" type="slidenum">
              <a:rPr lang="nl-NL" smtClean="0"/>
              <a:t>‹nr.›</a:t>
            </a:fld>
            <a:endParaRPr lang="nl-NL"/>
          </a:p>
        </p:txBody>
      </p:sp>
    </p:spTree>
    <p:extLst>
      <p:ext uri="{BB962C8B-B14F-4D97-AF65-F5344CB8AC3E}">
        <p14:creationId xmlns:p14="http://schemas.microsoft.com/office/powerpoint/2010/main" val="41884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7" name="Date Placeholder 6"/>
          <p:cNvSpPr>
            <a:spLocks noGrp="1"/>
          </p:cNvSpPr>
          <p:nvPr>
            <p:ph type="dt" sz="half" idx="10"/>
          </p:nvPr>
        </p:nvSpPr>
        <p:spPr/>
        <p:txBody>
          <a:bodyPr/>
          <a:lstStyle/>
          <a:p>
            <a:fld id="{3784D5CD-9FB1-E54A-9840-F33B323B72F7}" type="datetimeFigureOut">
              <a:rPr lang="nl-NL" smtClean="0"/>
              <a:t>09-05-19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316626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09-05-19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117701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nl-NL"/>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48E1097-B7EC-2949-A714-A6C7D3AB45AF}" type="slidenum">
              <a:rPr lang="nl-NL"/>
              <a:pPr>
                <a:defRPr/>
              </a:pPr>
              <a:t>‹nr.›</a:t>
            </a:fld>
            <a:endParaRPr lang="nl-NL"/>
          </a:p>
        </p:txBody>
      </p:sp>
    </p:spTree>
    <p:extLst>
      <p:ext uri="{BB962C8B-B14F-4D97-AF65-F5344CB8AC3E}">
        <p14:creationId xmlns:p14="http://schemas.microsoft.com/office/powerpoint/2010/main" val="30341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09-05-19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25490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784D5CD-9FB1-E54A-9840-F33B323B72F7}" type="datetimeFigureOut">
              <a:rPr lang="nl-NL" smtClean="0"/>
              <a:t>09-05-19</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nl-NL"/>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B64E54C-84B2-3948-A049-D0CD88CE9CD3}" type="slidenum">
              <a:rPr lang="nl-NL" smtClean="0"/>
              <a:t>‹nr.›</a:t>
            </a:fld>
            <a:endParaRPr lang="nl-NL"/>
          </a:p>
        </p:txBody>
      </p:sp>
    </p:spTree>
    <p:extLst>
      <p:ext uri="{BB962C8B-B14F-4D97-AF65-F5344CB8AC3E}">
        <p14:creationId xmlns:p14="http://schemas.microsoft.com/office/powerpoint/2010/main" val="10823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3784D5CD-9FB1-E54A-9840-F33B323B72F7}" type="datetimeFigureOut">
              <a:rPr lang="nl-NL" smtClean="0"/>
              <a:t>09-05-19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32731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09-05-19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50228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784D5CD-9FB1-E54A-9840-F33B323B72F7}" type="datetimeFigureOut">
              <a:rPr lang="nl-NL" smtClean="0"/>
              <a:t>09-05-19</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l-NL"/>
          </a:p>
        </p:txBody>
      </p:sp>
      <p:sp>
        <p:nvSpPr>
          <p:cNvPr id="5" name="Slide Number Placeholder 4"/>
          <p:cNvSpPr>
            <a:spLocks noGrp="1"/>
          </p:cNvSpPr>
          <p:nvPr>
            <p:ph type="sldNum" sz="quarter" idx="12"/>
          </p:nvPr>
        </p:nvSpPr>
        <p:spPr/>
        <p:txBody>
          <a:bodyPr/>
          <a:lstStyle/>
          <a:p>
            <a:fld id="{DB64E54C-84B2-3948-A049-D0CD88CE9CD3}"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4953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4D5CD-9FB1-E54A-9840-F33B323B72F7}" type="datetimeFigureOut">
              <a:rPr lang="nl-NL" smtClean="0"/>
              <a:t>09-05-19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99745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3784D5CD-9FB1-E54A-9840-F33B323B72F7}" type="datetimeFigureOut">
              <a:rPr lang="nl-NL" smtClean="0"/>
              <a:t>09-05-19</a:t>
            </a:fld>
            <a:endParaRPr lang="nl-NL"/>
          </a:p>
        </p:txBody>
      </p:sp>
      <p:sp>
        <p:nvSpPr>
          <p:cNvPr id="10" name="Footer Placeholder 9"/>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272517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3784D5CD-9FB1-E54A-9840-F33B323B72F7}" type="datetimeFigureOut">
              <a:rPr lang="nl-NL" smtClean="0"/>
              <a:t>09-05-19</a:t>
            </a:fld>
            <a:endParaRPr lang="nl-NL"/>
          </a:p>
        </p:txBody>
      </p:sp>
      <p:sp>
        <p:nvSpPr>
          <p:cNvPr id="10" name="Slide Number Placeholder 9"/>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401197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784D5CD-9FB1-E54A-9840-F33B323B72F7}" type="datetimeFigureOut">
              <a:rPr lang="nl-NL" smtClean="0"/>
              <a:t>09-05-19</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nl-NL"/>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B64E54C-84B2-3948-A049-D0CD88CE9CD3}" type="slidenum">
              <a:rPr lang="nl-NL" smtClean="0"/>
              <a:t>‹nr.›</a:t>
            </a:fld>
            <a:endParaRPr lang="nl-NL"/>
          </a:p>
        </p:txBody>
      </p:sp>
    </p:spTree>
    <p:extLst>
      <p:ext uri="{BB962C8B-B14F-4D97-AF65-F5344CB8AC3E}">
        <p14:creationId xmlns:p14="http://schemas.microsoft.com/office/powerpoint/2010/main" val="397147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3.xml"/><Relationship Id="rId4" Type="http://schemas.openxmlformats.org/officeDocument/2006/relationships/image" Target="../media/image33.tif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m3J5640jXo" TargetMode="External"/><Relationship Id="rId1" Type="http://schemas.openxmlformats.org/officeDocument/2006/relationships/slideLayout" Target="../slideLayouts/slideLayout2.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tiff"/></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PrqDFDEJMmU" TargetMode="External"/><Relationship Id="rId3" Type="http://schemas.openxmlformats.org/officeDocument/2006/relationships/hyperlink" Target="https://www.youtube.com/watch?v=jA8PzgaPXGo" TargetMode="External"/><Relationship Id="rId7" Type="http://schemas.openxmlformats.org/officeDocument/2006/relationships/image" Target="../media/image38.tiff"/><Relationship Id="rId2" Type="http://schemas.openxmlformats.org/officeDocument/2006/relationships/hyperlink" Target="https://www.youtube.com/watch?v=Kk99DmV5uLk" TargetMode="External"/><Relationship Id="rId1" Type="http://schemas.openxmlformats.org/officeDocument/2006/relationships/slideLayout" Target="../slideLayouts/slideLayout2.xml"/><Relationship Id="rId6" Type="http://schemas.openxmlformats.org/officeDocument/2006/relationships/image" Target="../media/image37.tiff"/><Relationship Id="rId5" Type="http://schemas.openxmlformats.org/officeDocument/2006/relationships/image" Target="../media/image3.png"/><Relationship Id="rId4" Type="http://schemas.openxmlformats.org/officeDocument/2006/relationships/hyperlink" Target="https://www.youtube.com/watch?v=0abzD7hBTR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Zx1_6F-nCaw" TargetMode="External"/><Relationship Id="rId7" Type="http://schemas.openxmlformats.org/officeDocument/2006/relationships/hyperlink" Target="https://www.youtube.com/watch?v=fPO76Jlnz6c"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_H3Sv2zad6s" TargetMode="External"/><Relationship Id="rId5" Type="http://schemas.openxmlformats.org/officeDocument/2006/relationships/image" Target="../media/image40.tiff"/><Relationship Id="rId4" Type="http://schemas.openxmlformats.org/officeDocument/2006/relationships/image" Target="../media/image39.tiff"/></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youtube.com/watch?v=virlWcB_G-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3.tiff"/><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j5O-LMW6uU"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44.tiff"/></Relationships>
</file>

<file path=ppt/slides/_rels/slide1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B_UYYPb-Gk"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8.tiff"/><Relationship Id="rId4" Type="http://schemas.openxmlformats.org/officeDocument/2006/relationships/hyperlink" Target="http://nl.youtube.com/watch?v=dbcrYwR0tg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3.xml"/><Relationship Id="rId4" Type="http://schemas.openxmlformats.org/officeDocument/2006/relationships/image" Target="../media/image51.tiff"/></Relationships>
</file>

<file path=ppt/slides/_rels/slide19.xml.rels><?xml version="1.0" encoding="UTF-8" standalone="yes"?>
<Relationships xmlns="http://schemas.openxmlformats.org/package/2006/relationships"><Relationship Id="rId3" Type="http://schemas.openxmlformats.org/officeDocument/2006/relationships/hyperlink" Target="http://tiestoclublife.files.wordpress.com/2008/03/dj_tiesto_0321.jpg" TargetMode="External"/><Relationship Id="rId2" Type="http://schemas.openxmlformats.org/officeDocument/2006/relationships/hyperlink" Target="http://www.youtube.com/watch?v=Ce56_Wc5B_4" TargetMode="External"/><Relationship Id="rId1" Type="http://schemas.openxmlformats.org/officeDocument/2006/relationships/slideLayout" Target="../slideLayouts/slideLayout12.xml"/><Relationship Id="rId6" Type="http://schemas.openxmlformats.org/officeDocument/2006/relationships/image" Target="../media/image53.tiff"/><Relationship Id="rId5" Type="http://schemas.openxmlformats.org/officeDocument/2006/relationships/image" Target="../media/image3.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Bf0yJVMSzI" TargetMode="Externa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tiff"/></Relationships>
</file>

<file path=ppt/slides/_rels/slide22.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hyperlink" Target="https://www.youtube.com/watch?v=79fzeNUqQbQ" TargetMode="External"/><Relationship Id="rId5" Type="http://schemas.openxmlformats.org/officeDocument/2006/relationships/hyperlink" Target="http://www.youtube.com/watch?v=sOnqjkJTMaA&amp;ob=av2n"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Cnk9ydJWGb8" TargetMode="External"/><Relationship Id="rId3" Type="http://schemas.openxmlformats.org/officeDocument/2006/relationships/hyperlink" Target="https://www.youtube.com/watch?v=F69PBQ4ZyNw" TargetMode="External"/><Relationship Id="rId7" Type="http://schemas.openxmlformats.org/officeDocument/2006/relationships/hyperlink" Target="https://schooltv.nl/video/het-klokhuis-reggae-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tiff"/><Relationship Id="rId5" Type="http://schemas.openxmlformats.org/officeDocument/2006/relationships/image" Target="../media/image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hyperlink" Target="https://www.youtube.com/watch?v=xrYP2QqQ5wo"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time_continue=8&amp;v=FSKlEeRoJCU" TargetMode="External"/><Relationship Id="rId11" Type="http://schemas.openxmlformats.org/officeDocument/2006/relationships/image" Target="../media/image15.tiff"/><Relationship Id="rId5" Type="http://schemas.openxmlformats.org/officeDocument/2006/relationships/hyperlink" Target="https://www.youtube.com/watch?v=5Uk8MbTVojA" TargetMode="External"/><Relationship Id="rId10" Type="http://schemas.openxmlformats.org/officeDocument/2006/relationships/image" Target="../media/image14.tiff"/><Relationship Id="rId4" Type="http://schemas.openxmlformats.org/officeDocument/2006/relationships/hyperlink" Target="https://www.youtube.com/watch?time_continue=3&amp;v=o1dkDyLxLQQ" TargetMode="External"/><Relationship Id="rId9" Type="http://schemas.openxmlformats.org/officeDocument/2006/relationships/image" Target="../media/image13.tif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yqrAPOZxgzU"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tif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tif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qvYmFcAegH4"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hyperlink" Target="https://www.youtube.com/watch?v=pES8SezkV8w" TargetMode="External"/><Relationship Id="rId7" Type="http://schemas.openxmlformats.org/officeDocument/2006/relationships/image" Target="../media/image27.tif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youtube.com/watch?v=OkrMnu9k4-A" TargetMode="External"/><Relationship Id="rId10" Type="http://schemas.openxmlformats.org/officeDocument/2006/relationships/image" Target="../media/image30.tiff"/><Relationship Id="rId4" Type="http://schemas.openxmlformats.org/officeDocument/2006/relationships/hyperlink" Target="https://www.youtube.com/watch?v=_eFBGEx5ccQ" TargetMode="Externa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371600" y="3886200"/>
            <a:ext cx="6400800" cy="2422058"/>
          </a:xfrm>
        </p:spPr>
        <p:txBody>
          <a:bodyPr>
            <a:normAutofit/>
          </a:bodyPr>
          <a:lstStyle/>
          <a:p>
            <a:r>
              <a:rPr lang="nl-NL" dirty="0"/>
              <a:t> </a:t>
            </a:r>
          </a:p>
          <a:p>
            <a:endParaRPr lang="nl-NL" dirty="0"/>
          </a:p>
        </p:txBody>
      </p:sp>
      <p:sp>
        <p:nvSpPr>
          <p:cNvPr id="6" name="Title 1">
            <a:extLst>
              <a:ext uri="{FF2B5EF4-FFF2-40B4-BE49-F238E27FC236}">
                <a16:creationId xmlns:a16="http://schemas.microsoft.com/office/drawing/2014/main" id="{BEC6ECFE-7BB1-7142-9FF9-DADFBB0BA4EA}"/>
              </a:ext>
            </a:extLst>
          </p:cNvPr>
          <p:cNvSpPr txBox="1">
            <a:spLocks/>
          </p:cNvSpPr>
          <p:nvPr/>
        </p:nvSpPr>
        <p:spPr>
          <a:xfrm>
            <a:off x="755576" y="2143763"/>
            <a:ext cx="8229600" cy="23873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6400" b="0" kern="1200" cap="all" baseline="0">
                <a:blipFill dpi="0" rotWithShape="1">
                  <a:blip r:embed="rId2"/>
                  <a:srcRect/>
                  <a:tile tx="6350" ty="-127000" sx="65000" sy="64000" flip="none" algn="tl"/>
                </a:blipFill>
                <a:latin typeface="+mj-lt"/>
                <a:ea typeface="+mj-ea"/>
                <a:cs typeface="+mj-cs"/>
              </a:defRPr>
            </a:lvl1pPr>
          </a:lstStyle>
          <a:p>
            <a:r>
              <a:rPr lang="nl-NL" sz="8800" dirty="0">
                <a:cs typeface="Arial"/>
              </a:rPr>
              <a:t>Popmuziek</a:t>
            </a:r>
          </a:p>
          <a:p>
            <a:br>
              <a:rPr lang="en-US" sz="7200" dirty="0"/>
            </a:br>
            <a:endParaRPr lang="en-US" sz="7200" dirty="0"/>
          </a:p>
        </p:txBody>
      </p:sp>
      <p:sp>
        <p:nvSpPr>
          <p:cNvPr id="7" name="Rechthoek 6">
            <a:extLst>
              <a:ext uri="{FF2B5EF4-FFF2-40B4-BE49-F238E27FC236}">
                <a16:creationId xmlns:a16="http://schemas.microsoft.com/office/drawing/2014/main" id="{C88ABBEF-7AC3-6048-A045-932765363E95}"/>
              </a:ext>
            </a:extLst>
          </p:cNvPr>
          <p:cNvSpPr/>
          <p:nvPr/>
        </p:nvSpPr>
        <p:spPr>
          <a:xfrm>
            <a:off x="758738" y="2968106"/>
            <a:ext cx="2851230" cy="630942"/>
          </a:xfrm>
          <a:prstGeom prst="rect">
            <a:avLst/>
          </a:prstGeom>
        </p:spPr>
        <p:txBody>
          <a:bodyPr wrap="none">
            <a:spAutoFit/>
          </a:bodyPr>
          <a:lstStyle/>
          <a:p>
            <a:r>
              <a:rPr lang="en-US" sz="3500" dirty="0">
                <a:cs typeface="Arial"/>
              </a:rPr>
              <a:t>Jaren ’50 - nu</a:t>
            </a:r>
          </a:p>
        </p:txBody>
      </p:sp>
    </p:spTree>
    <p:extLst>
      <p:ext uri="{BB962C8B-B14F-4D97-AF65-F5344CB8AC3E}">
        <p14:creationId xmlns:p14="http://schemas.microsoft.com/office/powerpoint/2010/main" val="379364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a:t>2.HIP HOP</a:t>
            </a:r>
          </a:p>
        </p:txBody>
      </p:sp>
      <p:sp>
        <p:nvSpPr>
          <p:cNvPr id="3" name="Rechthoek 2">
            <a:extLst>
              <a:ext uri="{FF2B5EF4-FFF2-40B4-BE49-F238E27FC236}">
                <a16:creationId xmlns:a16="http://schemas.microsoft.com/office/drawing/2014/main" id="{16078878-EAD6-F24A-9847-36296A685CD8}"/>
              </a:ext>
            </a:extLst>
          </p:cNvPr>
          <p:cNvSpPr/>
          <p:nvPr/>
        </p:nvSpPr>
        <p:spPr>
          <a:xfrm>
            <a:off x="1625346" y="3314453"/>
            <a:ext cx="3034870" cy="369332"/>
          </a:xfrm>
          <a:prstGeom prst="rect">
            <a:avLst/>
          </a:prstGeom>
        </p:spPr>
        <p:txBody>
          <a:bodyPr wrap="none">
            <a:spAutoFit/>
          </a:bodyPr>
          <a:lstStyle/>
          <a:p>
            <a:r>
              <a:rPr lang="nl-NL"/>
              <a:t>Postmodern: hergebruiken</a:t>
            </a:r>
          </a:p>
        </p:txBody>
      </p:sp>
      <p:pic>
        <p:nvPicPr>
          <p:cNvPr id="4" name="Afbeelding 3">
            <a:extLst>
              <a:ext uri="{FF2B5EF4-FFF2-40B4-BE49-F238E27FC236}">
                <a16:creationId xmlns:a16="http://schemas.microsoft.com/office/drawing/2014/main" id="{F9BB8F36-1DBA-DF48-A3AE-36A53C31DE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285" y="4479262"/>
            <a:ext cx="3578024" cy="2059148"/>
          </a:xfrm>
          <a:prstGeom prst="rect">
            <a:avLst/>
          </a:prstGeom>
        </p:spPr>
      </p:pic>
      <p:pic>
        <p:nvPicPr>
          <p:cNvPr id="5" name="Afbeelding 4">
            <a:extLst>
              <a:ext uri="{FF2B5EF4-FFF2-40B4-BE49-F238E27FC236}">
                <a16:creationId xmlns:a16="http://schemas.microsoft.com/office/drawing/2014/main" id="{164B4B17-1425-024C-8C6D-10F13E3AC7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5717" y="4479262"/>
            <a:ext cx="1943236" cy="2059148"/>
          </a:xfrm>
          <a:prstGeom prst="rect">
            <a:avLst/>
          </a:prstGeom>
        </p:spPr>
      </p:pic>
      <p:pic>
        <p:nvPicPr>
          <p:cNvPr id="8" name="Afbeelding 7">
            <a:extLst>
              <a:ext uri="{FF2B5EF4-FFF2-40B4-BE49-F238E27FC236}">
                <a16:creationId xmlns:a16="http://schemas.microsoft.com/office/drawing/2014/main" id="{A9A25CE2-8C16-BD43-8D1A-604BEC2F5E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108" y="4479262"/>
            <a:ext cx="2059148" cy="2059148"/>
          </a:xfrm>
          <a:prstGeom prst="rect">
            <a:avLst/>
          </a:prstGeom>
        </p:spPr>
      </p:pic>
    </p:spTree>
    <p:extLst>
      <p:ext uri="{BB962C8B-B14F-4D97-AF65-F5344CB8AC3E}">
        <p14:creationId xmlns:p14="http://schemas.microsoft.com/office/powerpoint/2010/main" val="350097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2261577"/>
            <a:ext cx="4731152" cy="4050792"/>
          </a:xfrm>
        </p:spPr>
        <p:txBody>
          <a:bodyPr>
            <a:normAutofit lnSpcReduction="10000"/>
          </a:bodyPr>
          <a:lstStyle/>
          <a:p>
            <a:pPr marL="0" indent="0">
              <a:buNone/>
            </a:pPr>
            <a:r>
              <a:rPr lang="nl-NL" b="1" dirty="0"/>
              <a:t>Straatcultuur jaren ’80</a:t>
            </a:r>
          </a:p>
          <a:p>
            <a:pPr>
              <a:buFontTx/>
              <a:buChar char="-"/>
            </a:pPr>
            <a:r>
              <a:rPr lang="nl-NL" dirty="0"/>
              <a:t>Spreekbuis zwarte jongeren</a:t>
            </a:r>
          </a:p>
          <a:p>
            <a:pPr>
              <a:buFontTx/>
              <a:buChar char="-"/>
            </a:pPr>
            <a:r>
              <a:rPr lang="nl-NL" dirty="0"/>
              <a:t>Uitdagen: </a:t>
            </a:r>
            <a:r>
              <a:rPr lang="nl-NL" dirty="0" err="1"/>
              <a:t>battle</a:t>
            </a:r>
            <a:r>
              <a:rPr lang="nl-NL" dirty="0"/>
              <a:t> in rap en dans</a:t>
            </a:r>
          </a:p>
          <a:p>
            <a:pPr>
              <a:buFontTx/>
              <a:buChar char="-"/>
            </a:pPr>
            <a:r>
              <a:rPr lang="nl-NL" dirty="0"/>
              <a:t>Way of life: </a:t>
            </a:r>
          </a:p>
          <a:p>
            <a:pPr lvl="1">
              <a:buFontTx/>
              <a:buChar char="-"/>
            </a:pPr>
            <a:r>
              <a:rPr lang="nl-NL" dirty="0"/>
              <a:t>eigen muziek </a:t>
            </a:r>
          </a:p>
          <a:p>
            <a:pPr lvl="1">
              <a:buFontTx/>
              <a:buChar char="-"/>
            </a:pPr>
            <a:r>
              <a:rPr lang="nl-NL" dirty="0"/>
              <a:t>eigen kleding </a:t>
            </a:r>
          </a:p>
          <a:p>
            <a:pPr lvl="1">
              <a:buFontTx/>
              <a:buChar char="-"/>
            </a:pPr>
            <a:r>
              <a:rPr lang="nl-NL" dirty="0"/>
              <a:t>eigen dans Breakdance </a:t>
            </a:r>
          </a:p>
          <a:p>
            <a:pPr lvl="1">
              <a:buFontTx/>
              <a:buChar char="-"/>
            </a:pPr>
            <a:r>
              <a:rPr lang="nl-NL" dirty="0"/>
              <a:t>graffiti</a:t>
            </a:r>
          </a:p>
          <a:p>
            <a:pPr lvl="1">
              <a:buFontTx/>
              <a:buChar char="-"/>
            </a:pPr>
            <a:r>
              <a:rPr lang="nl-NL" dirty="0"/>
              <a:t>blockparty’s </a:t>
            </a:r>
          </a:p>
          <a:p>
            <a:pPr marL="0" indent="0">
              <a:buNone/>
            </a:pPr>
            <a:r>
              <a:rPr lang="nl-NL" dirty="0"/>
              <a:t>Hip hop </a:t>
            </a:r>
            <a:r>
              <a:rPr lang="nl-NL" dirty="0" err="1"/>
              <a:t>evolution</a:t>
            </a:r>
            <a:r>
              <a:rPr lang="nl-NL" dirty="0"/>
              <a:t>: </a:t>
            </a:r>
            <a:r>
              <a:rPr lang="nl-NL" dirty="0" err="1"/>
              <a:t>Netflix</a:t>
            </a:r>
            <a:r>
              <a:rPr lang="nl-NL" dirty="0"/>
              <a:t>: </a:t>
            </a:r>
            <a:r>
              <a:rPr lang="nl-NL" dirty="0">
                <a:hlinkClick r:id="rId2"/>
              </a:rPr>
              <a:t>https://www.youtube.com/watch?v=Rm3J5640jXo</a:t>
            </a:r>
            <a:endParaRPr lang="nl-NL" dirty="0"/>
          </a:p>
        </p:txBody>
      </p:sp>
      <p:sp>
        <p:nvSpPr>
          <p:cNvPr id="5" name="Rectangle 2">
            <a:extLst>
              <a:ext uri="{FF2B5EF4-FFF2-40B4-BE49-F238E27FC236}">
                <a16:creationId xmlns:a16="http://schemas.microsoft.com/office/drawing/2014/main" id="{DE44087E-5062-DF46-8BDF-515F9E1706D9}"/>
              </a:ext>
            </a:extLst>
          </p:cNvPr>
          <p:cNvSpPr txBox="1">
            <a:spLocks noChangeArrowheads="1"/>
          </p:cNvSpPr>
          <p:nvPr/>
        </p:nvSpPr>
        <p:spPr>
          <a:xfrm>
            <a:off x="685800" y="56016"/>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2. HIP HOP</a:t>
            </a:r>
          </a:p>
        </p:txBody>
      </p:sp>
      <p:sp>
        <p:nvSpPr>
          <p:cNvPr id="7" name="Rechthoek 6">
            <a:extLst>
              <a:ext uri="{FF2B5EF4-FFF2-40B4-BE49-F238E27FC236}">
                <a16:creationId xmlns:a16="http://schemas.microsoft.com/office/drawing/2014/main" id="{ED364954-5912-C147-AC03-B7282C7039FD}"/>
              </a:ext>
            </a:extLst>
          </p:cNvPr>
          <p:cNvSpPr/>
          <p:nvPr/>
        </p:nvSpPr>
        <p:spPr>
          <a:xfrm>
            <a:off x="685800" y="1178638"/>
            <a:ext cx="3425490" cy="523220"/>
          </a:xfrm>
          <a:prstGeom prst="rect">
            <a:avLst/>
          </a:prstGeom>
        </p:spPr>
        <p:txBody>
          <a:bodyPr wrap="none">
            <a:spAutoFit/>
          </a:bodyPr>
          <a:lstStyle/>
          <a:p>
            <a:pPr>
              <a:defRPr/>
            </a:pPr>
            <a:r>
              <a:rPr lang="nl-NL" sz="2800" b="1">
                <a:solidFill>
                  <a:srgbClr val="C00000"/>
                </a:solidFill>
                <a:latin typeface="Arial"/>
                <a:cs typeface="Arial"/>
              </a:rPr>
              <a:t>STRAATCULTUUR </a:t>
            </a:r>
          </a:p>
        </p:txBody>
      </p:sp>
      <p:pic>
        <p:nvPicPr>
          <p:cNvPr id="10" name="Afbeelding 9">
            <a:extLst>
              <a:ext uri="{FF2B5EF4-FFF2-40B4-BE49-F238E27FC236}">
                <a16:creationId xmlns:a16="http://schemas.microsoft.com/office/drawing/2014/main" id="{775145EE-ED85-E248-ABE7-C4431C7B9F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200" y="152935"/>
            <a:ext cx="2980755" cy="2272737"/>
          </a:xfrm>
          <a:prstGeom prst="rect">
            <a:avLst/>
          </a:prstGeom>
        </p:spPr>
      </p:pic>
      <p:pic>
        <p:nvPicPr>
          <p:cNvPr id="11" name="Afbeelding 10">
            <a:extLst>
              <a:ext uri="{FF2B5EF4-FFF2-40B4-BE49-F238E27FC236}">
                <a16:creationId xmlns:a16="http://schemas.microsoft.com/office/drawing/2014/main" id="{C8891C23-AD10-2146-9E76-E25FF4CE9DEC}"/>
              </a:ext>
            </a:extLst>
          </p:cNvPr>
          <p:cNvPicPr>
            <a:picLocks noChangeAspect="1"/>
          </p:cNvPicPr>
          <p:nvPr/>
        </p:nvPicPr>
        <p:blipFill>
          <a:blip r:embed="rId5"/>
          <a:stretch>
            <a:fillRect/>
          </a:stretch>
        </p:blipFill>
        <p:spPr>
          <a:xfrm>
            <a:off x="5918200" y="2514391"/>
            <a:ext cx="2980755" cy="1557685"/>
          </a:xfrm>
          <a:prstGeom prst="rect">
            <a:avLst/>
          </a:prstGeom>
        </p:spPr>
      </p:pic>
      <p:pic>
        <p:nvPicPr>
          <p:cNvPr id="12" name="Afbeelding 11">
            <a:extLst>
              <a:ext uri="{FF2B5EF4-FFF2-40B4-BE49-F238E27FC236}">
                <a16:creationId xmlns:a16="http://schemas.microsoft.com/office/drawing/2014/main" id="{EAC41635-81CD-5640-BC7F-4DD7A0E227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8200" y="4160795"/>
            <a:ext cx="2540000" cy="2540000"/>
          </a:xfrm>
          <a:prstGeom prst="rect">
            <a:avLst/>
          </a:prstGeom>
        </p:spPr>
      </p:pic>
    </p:spTree>
    <p:extLst>
      <p:ext uri="{BB962C8B-B14F-4D97-AF65-F5344CB8AC3E}">
        <p14:creationId xmlns:p14="http://schemas.microsoft.com/office/powerpoint/2010/main" val="407349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0738" y="1701857"/>
            <a:ext cx="5197708" cy="4652643"/>
          </a:xfrm>
        </p:spPr>
        <p:txBody>
          <a:bodyPr>
            <a:noAutofit/>
          </a:bodyPr>
          <a:lstStyle/>
          <a:p>
            <a:pPr marL="0" indent="0">
              <a:spcBef>
                <a:spcPts val="0"/>
              </a:spcBef>
              <a:buNone/>
            </a:pPr>
            <a:r>
              <a:rPr lang="nl-NL" sz="1600" dirty="0"/>
              <a:t>Een DJ (maakt de beat) MC (Master of </a:t>
            </a:r>
            <a:r>
              <a:rPr lang="nl-NL" sz="1600" dirty="0" err="1"/>
              <a:t>Ceremony</a:t>
            </a:r>
            <a:r>
              <a:rPr lang="nl-NL" sz="1600" dirty="0"/>
              <a:t> = rapper)</a:t>
            </a:r>
          </a:p>
          <a:p>
            <a:pPr marL="0" indent="0">
              <a:spcBef>
                <a:spcPts val="0"/>
              </a:spcBef>
              <a:buNone/>
            </a:pPr>
            <a:endParaRPr lang="nl-NL" sz="1600" dirty="0"/>
          </a:p>
          <a:p>
            <a:pPr marL="0" indent="0">
              <a:spcBef>
                <a:spcPts val="0"/>
              </a:spcBef>
              <a:buNone/>
            </a:pPr>
            <a:r>
              <a:rPr lang="nl-NL" sz="1600" dirty="0"/>
              <a:t>Geen instrumenten maar: </a:t>
            </a:r>
          </a:p>
          <a:p>
            <a:pPr>
              <a:spcBef>
                <a:spcPts val="0"/>
              </a:spcBef>
              <a:buFontTx/>
              <a:buChar char="-"/>
            </a:pPr>
            <a:r>
              <a:rPr lang="nl-NL" sz="1600" dirty="0"/>
              <a:t>draaitafel met platen: samples, scratchen</a:t>
            </a:r>
          </a:p>
          <a:p>
            <a:pPr>
              <a:spcBef>
                <a:spcPts val="0"/>
              </a:spcBef>
              <a:buFontTx/>
              <a:buChar char="-"/>
            </a:pPr>
            <a:r>
              <a:rPr lang="nl-NL" sz="1600" dirty="0"/>
              <a:t>beatboxen</a:t>
            </a:r>
          </a:p>
          <a:p>
            <a:pPr marL="0" indent="0">
              <a:buNone/>
            </a:pPr>
            <a:endParaRPr lang="nl-NL" sz="1600" b="1" dirty="0"/>
          </a:p>
          <a:p>
            <a:pPr marL="0" indent="0">
              <a:spcBef>
                <a:spcPts val="0"/>
              </a:spcBef>
              <a:buNone/>
            </a:pPr>
            <a:r>
              <a:rPr lang="nl-NL" sz="1600" b="1" dirty="0"/>
              <a:t>Dj </a:t>
            </a:r>
            <a:r>
              <a:rPr lang="nl-NL" sz="1600" b="1" dirty="0" err="1"/>
              <a:t>breakmixing</a:t>
            </a:r>
            <a:r>
              <a:rPr lang="nl-NL" sz="1600" b="1" dirty="0"/>
              <a:t>(samples en scratchen): grand master flash</a:t>
            </a:r>
          </a:p>
          <a:p>
            <a:pPr marL="0" indent="0">
              <a:spcBef>
                <a:spcPts val="0"/>
              </a:spcBef>
              <a:buNone/>
            </a:pPr>
            <a:r>
              <a:rPr lang="nl-NL" sz="1600" dirty="0">
                <a:hlinkClick r:id="rId2"/>
              </a:rPr>
              <a:t>https://www.youtube.com/watch?v=Kk99DmV5uLk</a:t>
            </a:r>
            <a:endParaRPr lang="nl-NL" sz="1600" dirty="0"/>
          </a:p>
          <a:p>
            <a:pPr marL="0" indent="0">
              <a:spcBef>
                <a:spcPts val="0"/>
              </a:spcBef>
              <a:buNone/>
            </a:pPr>
            <a:endParaRPr lang="nl-NL" sz="1600" b="1" dirty="0"/>
          </a:p>
          <a:p>
            <a:pPr marL="0" indent="0">
              <a:spcBef>
                <a:spcPts val="0"/>
              </a:spcBef>
              <a:buNone/>
            </a:pPr>
            <a:r>
              <a:rPr lang="nl-NL" sz="1600" b="1" dirty="0"/>
              <a:t>Rap:</a:t>
            </a:r>
            <a:r>
              <a:rPr lang="nl-NL" sz="1600" dirty="0"/>
              <a:t> (</a:t>
            </a:r>
            <a:r>
              <a:rPr lang="nl-NL" sz="1600" dirty="0" err="1"/>
              <a:t>battle</a:t>
            </a:r>
            <a:r>
              <a:rPr lang="nl-NL" sz="1600" dirty="0"/>
              <a:t>): 8 </a:t>
            </a:r>
            <a:r>
              <a:rPr lang="nl-NL" sz="1600" dirty="0" err="1"/>
              <a:t>mile</a:t>
            </a:r>
            <a:r>
              <a:rPr lang="nl-NL" sz="1600" dirty="0"/>
              <a:t> EMINEM: </a:t>
            </a:r>
            <a:r>
              <a:rPr lang="nl-NL" sz="1600" dirty="0">
                <a:hlinkClick r:id="rId3"/>
              </a:rPr>
              <a:t>https://www.youtube.com/watch?v=jA8PzgaPXGo</a:t>
            </a:r>
            <a:endParaRPr lang="nl-NL" sz="1600" dirty="0"/>
          </a:p>
          <a:p>
            <a:pPr marL="0" indent="0">
              <a:buNone/>
            </a:pPr>
            <a:r>
              <a:rPr lang="nl-NL" sz="1600" b="1" dirty="0" err="1"/>
              <a:t>Beatbox</a:t>
            </a:r>
            <a:r>
              <a:rPr lang="nl-NL" sz="1600" b="1" dirty="0"/>
              <a:t>: </a:t>
            </a:r>
            <a:r>
              <a:rPr lang="nl-NL" sz="1600" dirty="0">
                <a:hlinkClick r:id="rId4"/>
              </a:rPr>
              <a:t>https://www.youtube.com/watch?v=0abzD7hBTRk</a:t>
            </a:r>
            <a:endParaRPr lang="nl-NL" sz="1600" dirty="0"/>
          </a:p>
          <a:p>
            <a:pPr marL="0" indent="0">
              <a:buNone/>
            </a:pPr>
            <a:endParaRPr lang="nl-NL" sz="1400" dirty="0"/>
          </a:p>
        </p:txBody>
      </p:sp>
      <p:sp>
        <p:nvSpPr>
          <p:cNvPr id="6" name="Rectangle 2">
            <a:extLst>
              <a:ext uri="{FF2B5EF4-FFF2-40B4-BE49-F238E27FC236}">
                <a16:creationId xmlns:a16="http://schemas.microsoft.com/office/drawing/2014/main" id="{5AFED02D-34DB-B547-A9F5-9FE1F86570D4}"/>
              </a:ext>
            </a:extLst>
          </p:cNvPr>
          <p:cNvSpPr txBox="1">
            <a:spLocks noChangeArrowheads="1"/>
          </p:cNvSpPr>
          <p:nvPr/>
        </p:nvSpPr>
        <p:spPr>
          <a:xfrm>
            <a:off x="419583" y="8572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2. HIP HOP</a:t>
            </a:r>
          </a:p>
        </p:txBody>
      </p:sp>
      <p:sp>
        <p:nvSpPr>
          <p:cNvPr id="7" name="Rechthoek 6">
            <a:extLst>
              <a:ext uri="{FF2B5EF4-FFF2-40B4-BE49-F238E27FC236}">
                <a16:creationId xmlns:a16="http://schemas.microsoft.com/office/drawing/2014/main" id="{B6879ED3-EC27-F942-B6D3-48782C7BBB6D}"/>
              </a:ext>
            </a:extLst>
          </p:cNvPr>
          <p:cNvSpPr/>
          <p:nvPr/>
        </p:nvSpPr>
        <p:spPr>
          <a:xfrm>
            <a:off x="450738" y="1178638"/>
            <a:ext cx="1661032" cy="523220"/>
          </a:xfrm>
          <a:prstGeom prst="rect">
            <a:avLst/>
          </a:prstGeom>
        </p:spPr>
        <p:txBody>
          <a:bodyPr wrap="none">
            <a:spAutoFit/>
          </a:bodyPr>
          <a:lstStyle/>
          <a:p>
            <a:pPr>
              <a:defRPr/>
            </a:pPr>
            <a:r>
              <a:rPr lang="nl-NL" sz="2800" b="1">
                <a:solidFill>
                  <a:srgbClr val="C00000"/>
                </a:solidFill>
                <a:latin typeface="Arial"/>
                <a:cs typeface="Arial"/>
              </a:rPr>
              <a:t>MUZIEK </a:t>
            </a:r>
          </a:p>
        </p:txBody>
      </p:sp>
      <p:pic>
        <p:nvPicPr>
          <p:cNvPr id="9" name="Afbeelding 8">
            <a:extLst>
              <a:ext uri="{FF2B5EF4-FFF2-40B4-BE49-F238E27FC236}">
                <a16:creationId xmlns:a16="http://schemas.microsoft.com/office/drawing/2014/main" id="{6C1B63AD-ED38-B945-9BA8-284D49FBB6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5302" y="3887038"/>
            <a:ext cx="2685326" cy="1793448"/>
          </a:xfrm>
          <a:prstGeom prst="rect">
            <a:avLst/>
          </a:prstGeom>
        </p:spPr>
      </p:pic>
      <p:pic>
        <p:nvPicPr>
          <p:cNvPr id="10" name="Afbeelding 9">
            <a:extLst>
              <a:ext uri="{FF2B5EF4-FFF2-40B4-BE49-F238E27FC236}">
                <a16:creationId xmlns:a16="http://schemas.microsoft.com/office/drawing/2014/main" id="{5FD5234F-3465-DD45-A277-48B10781A7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5302" y="2152325"/>
            <a:ext cx="2692148" cy="1512731"/>
          </a:xfrm>
          <a:prstGeom prst="rect">
            <a:avLst/>
          </a:prstGeom>
        </p:spPr>
      </p:pic>
      <p:sp>
        <p:nvSpPr>
          <p:cNvPr id="12" name="Rechthoek 11">
            <a:extLst>
              <a:ext uri="{FF2B5EF4-FFF2-40B4-BE49-F238E27FC236}">
                <a16:creationId xmlns:a16="http://schemas.microsoft.com/office/drawing/2014/main" id="{C513EA8A-0A4D-E04A-9D3E-E43A049C3511}"/>
              </a:ext>
            </a:extLst>
          </p:cNvPr>
          <p:cNvSpPr/>
          <p:nvPr/>
        </p:nvSpPr>
        <p:spPr>
          <a:xfrm>
            <a:off x="5945977" y="730014"/>
            <a:ext cx="3171463" cy="1200329"/>
          </a:xfrm>
          <a:prstGeom prst="rect">
            <a:avLst/>
          </a:prstGeom>
        </p:spPr>
        <p:txBody>
          <a:bodyPr wrap="square">
            <a:spAutoFit/>
          </a:bodyPr>
          <a:lstStyle/>
          <a:p>
            <a:r>
              <a:rPr lang="nl-NL"/>
              <a:t>The </a:t>
            </a:r>
            <a:r>
              <a:rPr lang="nl-NL" err="1"/>
              <a:t>Evolution</a:t>
            </a:r>
            <a:r>
              <a:rPr lang="nl-NL"/>
              <a:t> Of Hip-Hop [1979 - 2017]: </a:t>
            </a:r>
            <a:r>
              <a:rPr lang="nl-NL">
                <a:hlinkClick r:id="rId8"/>
              </a:rPr>
              <a:t>https://www.youtube.com/watch?v=PrqDFDEJMmU</a:t>
            </a:r>
            <a:endParaRPr lang="nl-NL"/>
          </a:p>
        </p:txBody>
      </p:sp>
    </p:spTree>
    <p:extLst>
      <p:ext uri="{BB962C8B-B14F-4D97-AF65-F5344CB8AC3E}">
        <p14:creationId xmlns:p14="http://schemas.microsoft.com/office/powerpoint/2010/main" val="181085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2AE15F-8111-D141-B7A1-AE5EA989D5C1}"/>
              </a:ext>
            </a:extLst>
          </p:cNvPr>
          <p:cNvSpPr txBox="1">
            <a:spLocks noChangeArrowheads="1"/>
          </p:cNvSpPr>
          <p:nvPr/>
        </p:nvSpPr>
        <p:spPr>
          <a:xfrm>
            <a:off x="685800" y="56016"/>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2. HIP HOP</a:t>
            </a:r>
          </a:p>
        </p:txBody>
      </p:sp>
      <p:sp>
        <p:nvSpPr>
          <p:cNvPr id="5" name="Rechthoek 4">
            <a:extLst>
              <a:ext uri="{FF2B5EF4-FFF2-40B4-BE49-F238E27FC236}">
                <a16:creationId xmlns:a16="http://schemas.microsoft.com/office/drawing/2014/main" id="{B92CF51E-2207-7346-B067-9D7B262C04E2}"/>
              </a:ext>
            </a:extLst>
          </p:cNvPr>
          <p:cNvSpPr/>
          <p:nvPr/>
        </p:nvSpPr>
        <p:spPr>
          <a:xfrm>
            <a:off x="685800" y="1178638"/>
            <a:ext cx="2018501" cy="523220"/>
          </a:xfrm>
          <a:prstGeom prst="rect">
            <a:avLst/>
          </a:prstGeom>
        </p:spPr>
        <p:txBody>
          <a:bodyPr wrap="none">
            <a:spAutoFit/>
          </a:bodyPr>
          <a:lstStyle/>
          <a:p>
            <a:pPr>
              <a:defRPr/>
            </a:pPr>
            <a:r>
              <a:rPr lang="nl-NL" sz="2800" b="1">
                <a:solidFill>
                  <a:srgbClr val="C00000"/>
                </a:solidFill>
                <a:latin typeface="Arial"/>
                <a:cs typeface="Arial"/>
              </a:rPr>
              <a:t>SAMPLES </a:t>
            </a:r>
          </a:p>
        </p:txBody>
      </p:sp>
      <p:sp>
        <p:nvSpPr>
          <p:cNvPr id="8" name="Rechthoek 7">
            <a:extLst>
              <a:ext uri="{FF2B5EF4-FFF2-40B4-BE49-F238E27FC236}">
                <a16:creationId xmlns:a16="http://schemas.microsoft.com/office/drawing/2014/main" id="{8BE82D75-63EE-7A44-BE4E-E42C489BDCED}"/>
              </a:ext>
            </a:extLst>
          </p:cNvPr>
          <p:cNvSpPr/>
          <p:nvPr/>
        </p:nvSpPr>
        <p:spPr>
          <a:xfrm>
            <a:off x="764674" y="1831668"/>
            <a:ext cx="4582829" cy="2308324"/>
          </a:xfrm>
          <a:prstGeom prst="rect">
            <a:avLst/>
          </a:prstGeom>
        </p:spPr>
        <p:txBody>
          <a:bodyPr wrap="square">
            <a:spAutoFit/>
          </a:bodyPr>
          <a:lstStyle/>
          <a:p>
            <a:r>
              <a:rPr lang="nl-NL" b="1" dirty="0"/>
              <a:t>Hergebruiken oude nummers: postmodern (</a:t>
            </a:r>
            <a:r>
              <a:rPr lang="nl-NL" dirty="0"/>
              <a:t>Kunstenaars gebruiken oude stijlen en herhalen stromingen)</a:t>
            </a:r>
            <a:endParaRPr lang="nl-NL" b="1" dirty="0"/>
          </a:p>
          <a:p>
            <a:endParaRPr lang="nl-NL" dirty="0"/>
          </a:p>
          <a:p>
            <a:r>
              <a:rPr lang="nl-NL" b="1" dirty="0"/>
              <a:t>Samples</a:t>
            </a:r>
            <a:r>
              <a:rPr lang="nl-NL" dirty="0"/>
              <a:t>: Junkie XL Elvis Presley - A Little </a:t>
            </a:r>
            <a:r>
              <a:rPr lang="nl-NL" dirty="0" err="1"/>
              <a:t>Less</a:t>
            </a:r>
            <a:r>
              <a:rPr lang="nl-NL" dirty="0"/>
              <a:t> </a:t>
            </a:r>
            <a:r>
              <a:rPr lang="nl-NL" dirty="0" err="1"/>
              <a:t>Conversation</a:t>
            </a:r>
            <a:r>
              <a:rPr lang="nl-NL" dirty="0"/>
              <a:t> (Elvis </a:t>
            </a:r>
            <a:r>
              <a:rPr lang="nl-NL" dirty="0" err="1"/>
              <a:t>vs</a:t>
            </a:r>
            <a:r>
              <a:rPr lang="nl-NL" dirty="0"/>
              <a:t> JXL): </a:t>
            </a:r>
            <a:r>
              <a:rPr lang="nl-NL" dirty="0">
                <a:hlinkClick r:id="rId3"/>
              </a:rPr>
              <a:t>http://www.youtube.com/watch?v=Zx1_6F-nCaw</a:t>
            </a:r>
            <a:endParaRPr lang="nl-NL" dirty="0"/>
          </a:p>
        </p:txBody>
      </p:sp>
      <p:pic>
        <p:nvPicPr>
          <p:cNvPr id="9" name="Afbeelding 8">
            <a:extLst>
              <a:ext uri="{FF2B5EF4-FFF2-40B4-BE49-F238E27FC236}">
                <a16:creationId xmlns:a16="http://schemas.microsoft.com/office/drawing/2014/main" id="{68BEA8BE-0B8B-A249-A064-B047D61077FD}"/>
              </a:ext>
            </a:extLst>
          </p:cNvPr>
          <p:cNvPicPr>
            <a:picLocks noChangeAspect="1"/>
          </p:cNvPicPr>
          <p:nvPr/>
        </p:nvPicPr>
        <p:blipFill>
          <a:blip r:embed="rId4"/>
          <a:stretch>
            <a:fillRect/>
          </a:stretch>
        </p:blipFill>
        <p:spPr>
          <a:xfrm>
            <a:off x="5676654" y="860688"/>
            <a:ext cx="3137789" cy="3137789"/>
          </a:xfrm>
          <a:prstGeom prst="rect">
            <a:avLst/>
          </a:prstGeom>
        </p:spPr>
      </p:pic>
      <p:pic>
        <p:nvPicPr>
          <p:cNvPr id="10" name="Afbeelding 9">
            <a:extLst>
              <a:ext uri="{FF2B5EF4-FFF2-40B4-BE49-F238E27FC236}">
                <a16:creationId xmlns:a16="http://schemas.microsoft.com/office/drawing/2014/main" id="{242C1579-540B-B94B-B630-ABAB348841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356" y="4138012"/>
            <a:ext cx="3432215" cy="2171401"/>
          </a:xfrm>
          <a:prstGeom prst="rect">
            <a:avLst/>
          </a:prstGeom>
        </p:spPr>
      </p:pic>
      <p:sp>
        <p:nvSpPr>
          <p:cNvPr id="13" name="Rechthoek 12">
            <a:extLst>
              <a:ext uri="{FF2B5EF4-FFF2-40B4-BE49-F238E27FC236}">
                <a16:creationId xmlns:a16="http://schemas.microsoft.com/office/drawing/2014/main" id="{28D6938D-18AD-634D-9D08-B4167BE6E3AB}"/>
              </a:ext>
            </a:extLst>
          </p:cNvPr>
          <p:cNvSpPr/>
          <p:nvPr/>
        </p:nvSpPr>
        <p:spPr>
          <a:xfrm>
            <a:off x="4793596" y="4070541"/>
            <a:ext cx="4125117" cy="2308324"/>
          </a:xfrm>
          <a:prstGeom prst="rect">
            <a:avLst/>
          </a:prstGeom>
        </p:spPr>
        <p:txBody>
          <a:bodyPr wrap="square">
            <a:spAutoFit/>
          </a:bodyPr>
          <a:lstStyle/>
          <a:p>
            <a:endParaRPr lang="nl-NL" dirty="0"/>
          </a:p>
          <a:p>
            <a:r>
              <a:rPr lang="nl-NL" dirty="0"/>
              <a:t>Origineel 1976 Stevie Wonder: </a:t>
            </a:r>
            <a:r>
              <a:rPr lang="nl-NL" dirty="0">
                <a:hlinkClick r:id="rId6"/>
              </a:rPr>
              <a:t>https://www.youtube.com/watch?v=_H3Sv2zad6s</a:t>
            </a:r>
            <a:endParaRPr lang="nl-NL" dirty="0"/>
          </a:p>
          <a:p>
            <a:endParaRPr lang="nl-NL" dirty="0"/>
          </a:p>
          <a:p>
            <a:r>
              <a:rPr lang="nl-NL" dirty="0"/>
              <a:t>Nieuwe versie 1995 </a:t>
            </a:r>
            <a:r>
              <a:rPr lang="nl-NL" dirty="0" err="1"/>
              <a:t>Coolio</a:t>
            </a:r>
            <a:r>
              <a:rPr lang="nl-NL" dirty="0"/>
              <a:t>:</a:t>
            </a:r>
          </a:p>
          <a:p>
            <a:r>
              <a:rPr lang="nl-NL" dirty="0">
                <a:hlinkClick r:id="rId7"/>
              </a:rPr>
              <a:t>https://www.youtube.com/watch?v=fPO76Jlnz6c</a:t>
            </a:r>
            <a:endParaRPr lang="nl-NL" dirty="0"/>
          </a:p>
        </p:txBody>
      </p:sp>
    </p:spTree>
    <p:extLst>
      <p:ext uri="{BB962C8B-B14F-4D97-AF65-F5344CB8AC3E}">
        <p14:creationId xmlns:p14="http://schemas.microsoft.com/office/powerpoint/2010/main" val="342606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9031" y="2061106"/>
            <a:ext cx="4501017" cy="4050792"/>
          </a:xfrm>
        </p:spPr>
        <p:txBody>
          <a:bodyPr>
            <a:normAutofit fontScale="70000" lnSpcReduction="20000"/>
          </a:bodyPr>
          <a:lstStyle/>
          <a:p>
            <a:pPr marL="0" indent="0">
              <a:buNone/>
            </a:pPr>
            <a:r>
              <a:rPr lang="nl-NL" sz="2600" dirty="0"/>
              <a:t>Reclame: Adidas sluit contract met Run DMC</a:t>
            </a:r>
          </a:p>
          <a:p>
            <a:endParaRPr lang="nl-NL" dirty="0"/>
          </a:p>
          <a:p>
            <a:pPr marL="0" indent="0">
              <a:buNone/>
            </a:pPr>
            <a:r>
              <a:rPr lang="pl-PL" dirty="0">
                <a:hlinkClick r:id="rId2"/>
              </a:rPr>
              <a:t>http://www.youtube.com/watch?v=virlWcB_G-E</a:t>
            </a:r>
            <a:endParaRPr lang="pl-PL" dirty="0"/>
          </a:p>
          <a:p>
            <a:pPr marL="0" indent="0">
              <a:buNone/>
            </a:pPr>
            <a:endParaRPr lang="en-US" dirty="0"/>
          </a:p>
          <a:p>
            <a:pPr marL="0" indent="0">
              <a:buNone/>
            </a:pPr>
            <a:r>
              <a:rPr lang="en-US" dirty="0"/>
              <a:t>My Adidas</a:t>
            </a:r>
            <a:br>
              <a:rPr lang="en-US" dirty="0"/>
            </a:br>
            <a:r>
              <a:rPr lang="en-US" dirty="0"/>
              <a:t>walk through concert doors</a:t>
            </a:r>
            <a:br>
              <a:rPr lang="en-US" dirty="0"/>
            </a:br>
            <a:r>
              <a:rPr lang="en-US" dirty="0"/>
              <a:t>and roam all over coliseum floors</a:t>
            </a:r>
            <a:br>
              <a:rPr lang="en-US" dirty="0"/>
            </a:br>
            <a:r>
              <a:rPr lang="en-US" dirty="0"/>
              <a:t>I stepped on stage, at Live Aid</a:t>
            </a:r>
            <a:br>
              <a:rPr lang="en-US" dirty="0"/>
            </a:br>
            <a:r>
              <a:rPr lang="en-US" dirty="0"/>
              <a:t>All the people gave an applause that paid</a:t>
            </a:r>
            <a:br>
              <a:rPr lang="en-US" dirty="0"/>
            </a:br>
            <a:r>
              <a:rPr lang="en-US" dirty="0"/>
              <a:t>And out of speakers I did speak</a:t>
            </a:r>
            <a:br>
              <a:rPr lang="en-US" dirty="0"/>
            </a:br>
            <a:r>
              <a:rPr lang="en-US" dirty="0"/>
              <a:t>I wore my sneakers but I'm not a sneak</a:t>
            </a:r>
            <a:br>
              <a:rPr lang="en-US" dirty="0"/>
            </a:br>
            <a:r>
              <a:rPr lang="en-US" dirty="0"/>
              <a:t>My Adidas cuts the sand of a foreign land</a:t>
            </a:r>
            <a:br>
              <a:rPr lang="en-US" dirty="0"/>
            </a:br>
            <a:r>
              <a:rPr lang="en-US" dirty="0"/>
              <a:t>with mic in hand I cold took command</a:t>
            </a:r>
            <a:br>
              <a:rPr lang="en-US" dirty="0"/>
            </a:br>
            <a:r>
              <a:rPr lang="en-US" dirty="0"/>
              <a:t>my Adidas and me both </a:t>
            </a:r>
            <a:r>
              <a:rPr lang="en-US" dirty="0" err="1"/>
              <a:t>askin</a:t>
            </a:r>
            <a:r>
              <a:rPr lang="en-US" dirty="0"/>
              <a:t> P</a:t>
            </a:r>
            <a:br>
              <a:rPr lang="en-US" dirty="0"/>
            </a:br>
            <a:r>
              <a:rPr lang="en-US" dirty="0"/>
              <a:t>we make a good team my Adidas and me</a:t>
            </a:r>
            <a:br>
              <a:rPr lang="en-US" dirty="0"/>
            </a:br>
            <a:r>
              <a:rPr lang="en-US" dirty="0"/>
              <a:t>we get around together, rhyme forever</a:t>
            </a:r>
            <a:br>
              <a:rPr lang="en-US" dirty="0"/>
            </a:br>
            <a:r>
              <a:rPr lang="en-US" dirty="0"/>
              <a:t>and we won't be mad when worn in bad weather</a:t>
            </a:r>
            <a:br>
              <a:rPr lang="en-US" dirty="0"/>
            </a:br>
            <a:r>
              <a:rPr lang="en-US" dirty="0"/>
              <a:t>My Adidas..</a:t>
            </a:r>
            <a:br>
              <a:rPr lang="en-US" dirty="0"/>
            </a:br>
            <a:r>
              <a:rPr lang="en-US" dirty="0"/>
              <a:t>My Adidas..</a:t>
            </a:r>
            <a:br>
              <a:rPr lang="en-US" dirty="0"/>
            </a:br>
            <a:r>
              <a:rPr lang="en-US" dirty="0"/>
              <a:t>My Adidas</a:t>
            </a:r>
            <a:endParaRPr lang="nl-NL" dirty="0"/>
          </a:p>
        </p:txBody>
      </p:sp>
      <p:pic>
        <p:nvPicPr>
          <p:cNvPr id="4" name="Afbeelding 3" descr="run-dmc-adidas-originals-superstar-80s-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817" y="152718"/>
            <a:ext cx="3416144" cy="3782111"/>
          </a:xfrm>
          <a:prstGeom prst="rect">
            <a:avLst/>
          </a:prstGeom>
        </p:spPr>
      </p:pic>
      <p:pic>
        <p:nvPicPr>
          <p:cNvPr id="5" name="Afbeelding 4" descr="d911a801e0ea91b5d0e9ad990a9f639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3846" y="4127494"/>
            <a:ext cx="1606952" cy="1923938"/>
          </a:xfrm>
          <a:prstGeom prst="rect">
            <a:avLst/>
          </a:prstGeom>
        </p:spPr>
      </p:pic>
      <p:pic>
        <p:nvPicPr>
          <p:cNvPr id="6" name="Afbeelding 5">
            <a:extLst>
              <a:ext uri="{FF2B5EF4-FFF2-40B4-BE49-F238E27FC236}">
                <a16:creationId xmlns:a16="http://schemas.microsoft.com/office/drawing/2014/main" id="{8FFEA12D-5090-8641-B8A4-C989D0DEC6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6817" y="4127494"/>
            <a:ext cx="1612900" cy="1257300"/>
          </a:xfrm>
          <a:prstGeom prst="rect">
            <a:avLst/>
          </a:prstGeom>
        </p:spPr>
      </p:pic>
      <p:sp>
        <p:nvSpPr>
          <p:cNvPr id="9" name="Rectangle 2">
            <a:extLst>
              <a:ext uri="{FF2B5EF4-FFF2-40B4-BE49-F238E27FC236}">
                <a16:creationId xmlns:a16="http://schemas.microsoft.com/office/drawing/2014/main" id="{7732A24F-6B44-AF46-B5D3-DCCAA979F892}"/>
              </a:ext>
            </a:extLst>
          </p:cNvPr>
          <p:cNvSpPr txBox="1">
            <a:spLocks noChangeArrowheads="1"/>
          </p:cNvSpPr>
          <p:nvPr/>
        </p:nvSpPr>
        <p:spPr>
          <a:xfrm>
            <a:off x="489031" y="31939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2. HIP HOP</a:t>
            </a:r>
          </a:p>
        </p:txBody>
      </p:sp>
      <p:sp>
        <p:nvSpPr>
          <p:cNvPr id="10" name="Rechthoek 9">
            <a:extLst>
              <a:ext uri="{FF2B5EF4-FFF2-40B4-BE49-F238E27FC236}">
                <a16:creationId xmlns:a16="http://schemas.microsoft.com/office/drawing/2014/main" id="{ECF896B9-4DC2-2549-9A58-C495F12C82F2}"/>
              </a:ext>
            </a:extLst>
          </p:cNvPr>
          <p:cNvSpPr/>
          <p:nvPr/>
        </p:nvSpPr>
        <p:spPr>
          <a:xfrm>
            <a:off x="489031" y="1405523"/>
            <a:ext cx="2518638" cy="523220"/>
          </a:xfrm>
          <a:prstGeom prst="rect">
            <a:avLst/>
          </a:prstGeom>
        </p:spPr>
        <p:txBody>
          <a:bodyPr wrap="none">
            <a:spAutoFit/>
          </a:bodyPr>
          <a:lstStyle/>
          <a:p>
            <a:pPr>
              <a:defRPr/>
            </a:pPr>
            <a:r>
              <a:rPr lang="nl-NL" sz="2800" b="1">
                <a:solidFill>
                  <a:srgbClr val="C00000"/>
                </a:solidFill>
                <a:latin typeface="Arial"/>
                <a:cs typeface="Arial"/>
              </a:rPr>
              <a:t>COMMERCIE </a:t>
            </a:r>
          </a:p>
        </p:txBody>
      </p:sp>
    </p:spTree>
    <p:extLst>
      <p:ext uri="{BB962C8B-B14F-4D97-AF65-F5344CB8AC3E}">
        <p14:creationId xmlns:p14="http://schemas.microsoft.com/office/powerpoint/2010/main" val="411890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AFED02D-34DB-B547-A9F5-9FE1F86570D4}"/>
              </a:ext>
            </a:extLst>
          </p:cNvPr>
          <p:cNvSpPr txBox="1">
            <a:spLocks noChangeArrowheads="1"/>
          </p:cNvSpPr>
          <p:nvPr/>
        </p:nvSpPr>
        <p:spPr>
          <a:xfrm>
            <a:off x="419583" y="8572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2. HIP HOP</a:t>
            </a:r>
          </a:p>
        </p:txBody>
      </p:sp>
      <p:sp>
        <p:nvSpPr>
          <p:cNvPr id="7" name="Rechthoek 6">
            <a:extLst>
              <a:ext uri="{FF2B5EF4-FFF2-40B4-BE49-F238E27FC236}">
                <a16:creationId xmlns:a16="http://schemas.microsoft.com/office/drawing/2014/main" id="{B6879ED3-EC27-F942-B6D3-48782C7BBB6D}"/>
              </a:ext>
            </a:extLst>
          </p:cNvPr>
          <p:cNvSpPr/>
          <p:nvPr/>
        </p:nvSpPr>
        <p:spPr>
          <a:xfrm>
            <a:off x="450738" y="1178638"/>
            <a:ext cx="2839239" cy="523220"/>
          </a:xfrm>
          <a:prstGeom prst="rect">
            <a:avLst/>
          </a:prstGeom>
        </p:spPr>
        <p:txBody>
          <a:bodyPr wrap="none">
            <a:spAutoFit/>
          </a:bodyPr>
          <a:lstStyle/>
          <a:p>
            <a:pPr>
              <a:defRPr/>
            </a:pPr>
            <a:r>
              <a:rPr lang="nl-NL" sz="2800" b="1" dirty="0">
                <a:solidFill>
                  <a:srgbClr val="C00000"/>
                </a:solidFill>
                <a:latin typeface="Arial"/>
                <a:cs typeface="Arial"/>
              </a:rPr>
              <a:t>BREAKDANCE </a:t>
            </a:r>
          </a:p>
        </p:txBody>
      </p:sp>
      <p:sp>
        <p:nvSpPr>
          <p:cNvPr id="5" name="Rechthoek 4">
            <a:extLst>
              <a:ext uri="{FF2B5EF4-FFF2-40B4-BE49-F238E27FC236}">
                <a16:creationId xmlns:a16="http://schemas.microsoft.com/office/drawing/2014/main" id="{41358EB9-7631-7345-946D-6136DA883546}"/>
              </a:ext>
            </a:extLst>
          </p:cNvPr>
          <p:cNvSpPr/>
          <p:nvPr/>
        </p:nvSpPr>
        <p:spPr>
          <a:xfrm>
            <a:off x="419583" y="1933607"/>
            <a:ext cx="8388462" cy="4278094"/>
          </a:xfrm>
          <a:prstGeom prst="rect">
            <a:avLst/>
          </a:prstGeom>
        </p:spPr>
        <p:txBody>
          <a:bodyPr wrap="square">
            <a:spAutoFit/>
          </a:bodyPr>
          <a:lstStyle/>
          <a:p>
            <a:r>
              <a:rPr lang="nl-NL" sz="1600" dirty="0">
                <a:solidFill>
                  <a:srgbClr val="000000"/>
                </a:solidFill>
              </a:rPr>
              <a:t>Ook wel </a:t>
            </a:r>
            <a:r>
              <a:rPr lang="nl-NL" sz="1600" dirty="0" err="1">
                <a:solidFill>
                  <a:srgbClr val="000000"/>
                </a:solidFill>
              </a:rPr>
              <a:t>breaking</a:t>
            </a:r>
            <a:r>
              <a:rPr lang="nl-NL" sz="1600" dirty="0">
                <a:solidFill>
                  <a:srgbClr val="000000"/>
                </a:solidFill>
              </a:rPr>
              <a:t> of </a:t>
            </a:r>
            <a:r>
              <a:rPr lang="nl-NL" sz="1600" dirty="0" err="1">
                <a:solidFill>
                  <a:srgbClr val="000000"/>
                </a:solidFill>
              </a:rPr>
              <a:t>bboying</a:t>
            </a:r>
            <a:r>
              <a:rPr lang="nl-NL" sz="1600" dirty="0">
                <a:solidFill>
                  <a:srgbClr val="000000"/>
                </a:solidFill>
              </a:rPr>
              <a:t>: </a:t>
            </a:r>
            <a:r>
              <a:rPr lang="nl-NL" sz="1600" dirty="0"/>
              <a:t>elkaar uitdagen (‘</a:t>
            </a:r>
            <a:r>
              <a:rPr lang="nl-NL" sz="1600" dirty="0" err="1"/>
              <a:t>battle</a:t>
            </a:r>
            <a:r>
              <a:rPr lang="nl-NL" sz="1600" dirty="0"/>
              <a:t>’) en jezelf te tonen in een kring van dansers/publiek op straat </a:t>
            </a:r>
          </a:p>
          <a:p>
            <a:r>
              <a:rPr lang="nl-NL" sz="1600" dirty="0"/>
              <a:t>Alledaagse (oversized) kleding</a:t>
            </a:r>
            <a:endParaRPr lang="nl-NL" sz="1600" dirty="0">
              <a:solidFill>
                <a:srgbClr val="000000"/>
              </a:solidFill>
            </a:endParaRPr>
          </a:p>
          <a:p>
            <a:r>
              <a:rPr lang="nl-NL" sz="1600" dirty="0">
                <a:hlinkClick r:id="rId3"/>
              </a:rPr>
              <a:t>https://www.youtube.com/watch?v=Lj5O-LMW6uU</a:t>
            </a:r>
            <a:endParaRPr lang="nl-NL" sz="1600" dirty="0"/>
          </a:p>
          <a:p>
            <a:endParaRPr lang="nl-NL" sz="1600" dirty="0">
              <a:solidFill>
                <a:srgbClr val="000000"/>
              </a:solidFill>
            </a:endParaRPr>
          </a:p>
          <a:p>
            <a:r>
              <a:rPr lang="nl-NL" sz="1600" b="1" dirty="0"/>
              <a:t>Kenmerken van Breakdance</a:t>
            </a:r>
          </a:p>
          <a:p>
            <a:pPr marL="285750" indent="-285750">
              <a:buFontTx/>
              <a:buChar char="-"/>
            </a:pPr>
            <a:r>
              <a:rPr lang="nl-NL" sz="1600" dirty="0"/>
              <a:t>individuele, solistische, geïmproviseerde dans</a:t>
            </a:r>
          </a:p>
          <a:p>
            <a:pPr marL="285750" indent="-285750">
              <a:buFontTx/>
              <a:buChar char="-"/>
            </a:pPr>
            <a:r>
              <a:rPr lang="nl-NL" sz="1600" dirty="0"/>
              <a:t>vier soorten moves:</a:t>
            </a:r>
          </a:p>
          <a:p>
            <a:pPr marL="742950" lvl="1" indent="-285750">
              <a:buFontTx/>
              <a:buChar char="-"/>
            </a:pPr>
            <a:r>
              <a:rPr lang="nl-NL" sz="1600" dirty="0"/>
              <a:t>top rock (staand)</a:t>
            </a:r>
          </a:p>
          <a:p>
            <a:pPr marL="742950" lvl="1" indent="-285750">
              <a:buFontTx/>
              <a:buChar char="-"/>
            </a:pPr>
            <a:r>
              <a:rPr lang="nl-NL" sz="1600" dirty="0" err="1"/>
              <a:t>footwork</a:t>
            </a:r>
            <a:r>
              <a:rPr lang="nl-NL" sz="1600" dirty="0"/>
              <a:t> (gehurkt)</a:t>
            </a:r>
          </a:p>
          <a:p>
            <a:pPr marL="742950" lvl="1" indent="-285750">
              <a:buFontTx/>
              <a:buChar char="-"/>
            </a:pPr>
            <a:r>
              <a:rPr lang="nl-NL" sz="1600" dirty="0"/>
              <a:t>Powermoves</a:t>
            </a:r>
          </a:p>
          <a:p>
            <a:pPr marL="742950" lvl="1" indent="-285750">
              <a:buFontTx/>
              <a:buChar char="-"/>
            </a:pPr>
            <a:r>
              <a:rPr lang="nl-NL" sz="1600" dirty="0" err="1"/>
              <a:t>freezes</a:t>
            </a:r>
            <a:r>
              <a:rPr lang="nl-NL" sz="1600" dirty="0"/>
              <a:t> (poses).</a:t>
            </a:r>
          </a:p>
          <a:p>
            <a:pPr marL="285750" indent="-285750">
              <a:buFontTx/>
              <a:buChar char="-"/>
            </a:pPr>
            <a:r>
              <a:rPr lang="nl-NL" sz="1600" dirty="0"/>
              <a:t>draaien en steunen op ongewone steunpunten (zoals schouders of hoofd)</a:t>
            </a:r>
          </a:p>
          <a:p>
            <a:pPr marL="285750" indent="-285750">
              <a:buFontTx/>
              <a:buChar char="-"/>
            </a:pPr>
            <a:r>
              <a:rPr lang="nl-NL" sz="1600" dirty="0"/>
              <a:t>iedere danser beheerst bepaald repertoire ‘moves’, die ritmisch worden uitgevoerd</a:t>
            </a:r>
          </a:p>
          <a:p>
            <a:pPr marL="285750" indent="-285750">
              <a:buFontTx/>
              <a:buChar char="-"/>
            </a:pPr>
            <a:r>
              <a:rPr lang="nl-NL" sz="1600" dirty="0"/>
              <a:t>voorbeelden van ‘moves’ zijn: </a:t>
            </a:r>
            <a:r>
              <a:rPr lang="nl-NL" sz="1600" dirty="0" err="1"/>
              <a:t>six</a:t>
            </a:r>
            <a:r>
              <a:rPr lang="nl-NL" sz="1600" dirty="0"/>
              <a:t> step, </a:t>
            </a:r>
            <a:r>
              <a:rPr lang="nl-NL" sz="1600" dirty="0" err="1"/>
              <a:t>turtle</a:t>
            </a:r>
            <a:r>
              <a:rPr lang="nl-NL" sz="1600" dirty="0"/>
              <a:t>, </a:t>
            </a:r>
            <a:r>
              <a:rPr lang="nl-NL" sz="1600" dirty="0" err="1"/>
              <a:t>headspin</a:t>
            </a:r>
            <a:r>
              <a:rPr lang="nl-NL" sz="1600" dirty="0"/>
              <a:t>, </a:t>
            </a:r>
            <a:r>
              <a:rPr lang="nl-NL" sz="1600" dirty="0" err="1"/>
              <a:t>windmill</a:t>
            </a:r>
            <a:r>
              <a:rPr lang="nl-NL" sz="1600" dirty="0"/>
              <a:t>, </a:t>
            </a:r>
            <a:r>
              <a:rPr lang="nl-NL" sz="1600" dirty="0" err="1"/>
              <a:t>swipe</a:t>
            </a:r>
            <a:r>
              <a:rPr lang="nl-NL" sz="1600" dirty="0"/>
              <a:t> en </a:t>
            </a:r>
            <a:r>
              <a:rPr lang="nl-NL" sz="1600" dirty="0" err="1"/>
              <a:t>flare</a:t>
            </a:r>
            <a:endParaRPr lang="nl-NL" sz="1600" dirty="0"/>
          </a:p>
          <a:p>
            <a:pPr marL="285750" indent="-285750">
              <a:buFontTx/>
              <a:buChar char="-"/>
            </a:pPr>
            <a:endParaRPr lang="nl-NL" sz="1600" dirty="0"/>
          </a:p>
          <a:p>
            <a:r>
              <a:rPr lang="nl-NL" sz="1600" dirty="0"/>
              <a:t>Leeft nog steeds wordt in 2024 mogelijk een Olympische sport</a:t>
            </a:r>
          </a:p>
        </p:txBody>
      </p:sp>
      <p:pic>
        <p:nvPicPr>
          <p:cNvPr id="8" name="Afbeelding 7">
            <a:extLst>
              <a:ext uri="{FF2B5EF4-FFF2-40B4-BE49-F238E27FC236}">
                <a16:creationId xmlns:a16="http://schemas.microsoft.com/office/drawing/2014/main" id="{EBA14604-8EC4-7A4C-9925-20ACA43F8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4983" y="235672"/>
            <a:ext cx="1071933" cy="1578665"/>
          </a:xfrm>
          <a:prstGeom prst="rect">
            <a:avLst/>
          </a:prstGeom>
        </p:spPr>
      </p:pic>
      <p:pic>
        <p:nvPicPr>
          <p:cNvPr id="11" name="Afbeelding 10">
            <a:extLst>
              <a:ext uri="{FF2B5EF4-FFF2-40B4-BE49-F238E27FC236}">
                <a16:creationId xmlns:a16="http://schemas.microsoft.com/office/drawing/2014/main" id="{AE5C5D57-10B8-FA41-ACBD-0E6A15215D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911" y="235672"/>
            <a:ext cx="2806516" cy="1578665"/>
          </a:xfrm>
          <a:prstGeom prst="rect">
            <a:avLst/>
          </a:prstGeom>
        </p:spPr>
      </p:pic>
    </p:spTree>
    <p:extLst>
      <p:ext uri="{BB962C8B-B14F-4D97-AF65-F5344CB8AC3E}">
        <p14:creationId xmlns:p14="http://schemas.microsoft.com/office/powerpoint/2010/main" val="303533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a:t>3. Cross-Over</a:t>
            </a:r>
          </a:p>
        </p:txBody>
      </p:sp>
      <p:sp>
        <p:nvSpPr>
          <p:cNvPr id="3" name="Rechthoek 2">
            <a:extLst>
              <a:ext uri="{FF2B5EF4-FFF2-40B4-BE49-F238E27FC236}">
                <a16:creationId xmlns:a16="http://schemas.microsoft.com/office/drawing/2014/main" id="{16078878-EAD6-F24A-9847-36296A685CD8}"/>
              </a:ext>
            </a:extLst>
          </p:cNvPr>
          <p:cNvSpPr/>
          <p:nvPr/>
        </p:nvSpPr>
        <p:spPr>
          <a:xfrm>
            <a:off x="1738894" y="3302879"/>
            <a:ext cx="6847322" cy="369332"/>
          </a:xfrm>
          <a:prstGeom prst="rect">
            <a:avLst/>
          </a:prstGeom>
        </p:spPr>
        <p:txBody>
          <a:bodyPr wrap="square">
            <a:spAutoFit/>
          </a:bodyPr>
          <a:lstStyle/>
          <a:p>
            <a:r>
              <a:rPr lang="nl-NL">
                <a:latin typeface="Tahoma" charset="0"/>
                <a:ea typeface="ＭＳ Ｐゴシック" charset="0"/>
                <a:cs typeface="ＭＳ Ｐゴシック" charset="0"/>
              </a:rPr>
              <a:t>Postmodern: Plakken, knippen, citeren en lenen</a:t>
            </a:r>
            <a:endParaRPr lang="nl-NL" u="sng">
              <a:latin typeface="Tahoma" charset="0"/>
              <a:ea typeface="ＭＳ Ｐゴシック" charset="0"/>
              <a:cs typeface="ＭＳ Ｐゴシック" charset="0"/>
            </a:endParaRPr>
          </a:p>
        </p:txBody>
      </p:sp>
      <p:pic>
        <p:nvPicPr>
          <p:cNvPr id="5" name="Afbeelding 4">
            <a:extLst>
              <a:ext uri="{FF2B5EF4-FFF2-40B4-BE49-F238E27FC236}">
                <a16:creationId xmlns:a16="http://schemas.microsoft.com/office/drawing/2014/main" id="{03CC8737-4990-6743-AD3F-B71534E55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267" y="4365972"/>
            <a:ext cx="3944816" cy="2245511"/>
          </a:xfrm>
          <a:prstGeom prst="rect">
            <a:avLst/>
          </a:prstGeom>
        </p:spPr>
      </p:pic>
      <p:pic>
        <p:nvPicPr>
          <p:cNvPr id="6" name="Afbeelding 5">
            <a:extLst>
              <a:ext uri="{FF2B5EF4-FFF2-40B4-BE49-F238E27FC236}">
                <a16:creationId xmlns:a16="http://schemas.microsoft.com/office/drawing/2014/main" id="{17F63F56-9220-2540-943E-88A19EB8A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6472" y="4401683"/>
            <a:ext cx="3937000" cy="2209800"/>
          </a:xfrm>
          <a:prstGeom prst="rect">
            <a:avLst/>
          </a:prstGeom>
        </p:spPr>
      </p:pic>
    </p:spTree>
    <p:extLst>
      <p:ext uri="{BB962C8B-B14F-4D97-AF65-F5344CB8AC3E}">
        <p14:creationId xmlns:p14="http://schemas.microsoft.com/office/powerpoint/2010/main" val="173766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287E62-3010-9740-B132-00C8B9C03ED4}"/>
              </a:ext>
            </a:extLst>
          </p:cNvPr>
          <p:cNvSpPr txBox="1">
            <a:spLocks noChangeArrowheads="1"/>
          </p:cNvSpPr>
          <p:nvPr/>
        </p:nvSpPr>
        <p:spPr>
          <a:xfrm>
            <a:off x="489031" y="7670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3. Cross-over</a:t>
            </a:r>
          </a:p>
        </p:txBody>
      </p:sp>
      <p:sp>
        <p:nvSpPr>
          <p:cNvPr id="7" name="Rechthoek 6">
            <a:extLst>
              <a:ext uri="{FF2B5EF4-FFF2-40B4-BE49-F238E27FC236}">
                <a16:creationId xmlns:a16="http://schemas.microsoft.com/office/drawing/2014/main" id="{71144BD2-6769-6846-8DC9-E85A308C0223}"/>
              </a:ext>
            </a:extLst>
          </p:cNvPr>
          <p:cNvSpPr/>
          <p:nvPr/>
        </p:nvSpPr>
        <p:spPr>
          <a:xfrm>
            <a:off x="489031" y="1111920"/>
            <a:ext cx="1321196" cy="523220"/>
          </a:xfrm>
          <a:prstGeom prst="rect">
            <a:avLst/>
          </a:prstGeom>
        </p:spPr>
        <p:txBody>
          <a:bodyPr wrap="none">
            <a:spAutoFit/>
          </a:bodyPr>
          <a:lstStyle/>
          <a:p>
            <a:r>
              <a:rPr lang="nl-NL" sz="2800" b="1">
                <a:solidFill>
                  <a:srgbClr val="C00000"/>
                </a:solidFill>
                <a:latin typeface="Arial" panose="020B0604020202020204" pitchFamily="34" charset="0"/>
                <a:cs typeface="Arial" panose="020B0604020202020204" pitchFamily="34" charset="0"/>
              </a:rPr>
              <a:t>MIXEN</a:t>
            </a:r>
          </a:p>
        </p:txBody>
      </p:sp>
      <p:sp>
        <p:nvSpPr>
          <p:cNvPr id="10" name="Rechthoek 9">
            <a:extLst>
              <a:ext uri="{FF2B5EF4-FFF2-40B4-BE49-F238E27FC236}">
                <a16:creationId xmlns:a16="http://schemas.microsoft.com/office/drawing/2014/main" id="{FE315108-A909-7849-A029-8FD20A426ED9}"/>
              </a:ext>
            </a:extLst>
          </p:cNvPr>
          <p:cNvSpPr/>
          <p:nvPr/>
        </p:nvSpPr>
        <p:spPr>
          <a:xfrm>
            <a:off x="489031" y="1982387"/>
            <a:ext cx="3920923" cy="3847207"/>
          </a:xfrm>
          <a:prstGeom prst="rect">
            <a:avLst/>
          </a:prstGeom>
        </p:spPr>
        <p:txBody>
          <a:bodyPr wrap="square">
            <a:spAutoFit/>
          </a:bodyPr>
          <a:lstStyle/>
          <a:p>
            <a:r>
              <a:rPr lang="nl-NL" sz="1600" b="1"/>
              <a:t>Mixen van Stijlen: </a:t>
            </a:r>
          </a:p>
          <a:p>
            <a:r>
              <a:rPr lang="nl-NL" sz="1600"/>
              <a:t>voorbeeld: rap en hardrock</a:t>
            </a:r>
          </a:p>
          <a:p>
            <a:r>
              <a:rPr lang="nl-NL"/>
              <a:t>RUN-DMC - Walk </a:t>
            </a:r>
            <a:r>
              <a:rPr lang="nl-NL" err="1"/>
              <a:t>This</a:t>
            </a:r>
            <a:r>
              <a:rPr lang="nl-NL"/>
              <a:t> Way (Video)</a:t>
            </a:r>
          </a:p>
          <a:p>
            <a:endParaRPr lang="nl-NL" sz="1600"/>
          </a:p>
          <a:p>
            <a:r>
              <a:rPr lang="pl-PL" sz="1600">
                <a:hlinkClick r:id="rId3"/>
              </a:rPr>
              <a:t>http://www.youtube.com/watch?v=4B_UYYPb-Gk</a:t>
            </a:r>
            <a:endParaRPr lang="pl-PL" sz="1600"/>
          </a:p>
          <a:p>
            <a:endParaRPr lang="pl-PL" sz="1600"/>
          </a:p>
          <a:p>
            <a:endParaRPr lang="pl-PL" sz="1600"/>
          </a:p>
          <a:p>
            <a:r>
              <a:rPr lang="pl-PL" sz="1600" err="1"/>
              <a:t>Mixen</a:t>
            </a:r>
            <a:r>
              <a:rPr lang="pl-PL" sz="1600"/>
              <a:t> </a:t>
            </a:r>
            <a:r>
              <a:rPr lang="pl-PL" sz="1600" err="1"/>
              <a:t>verschillende</a:t>
            </a:r>
            <a:r>
              <a:rPr lang="pl-PL" sz="1600"/>
              <a:t> </a:t>
            </a:r>
            <a:r>
              <a:rPr lang="pl-PL" sz="1600" err="1"/>
              <a:t>stijlen</a:t>
            </a:r>
            <a:r>
              <a:rPr lang="pl-PL" sz="1600"/>
              <a:t> </a:t>
            </a:r>
            <a:r>
              <a:rPr lang="pl-PL" sz="1600" err="1"/>
              <a:t>uit</a:t>
            </a:r>
            <a:r>
              <a:rPr lang="pl-PL" sz="1600"/>
              <a:t> </a:t>
            </a:r>
            <a:r>
              <a:rPr lang="pl-PL" sz="1600" err="1"/>
              <a:t>andere</a:t>
            </a:r>
            <a:r>
              <a:rPr lang="pl-PL" sz="1600"/>
              <a:t> </a:t>
            </a:r>
            <a:r>
              <a:rPr lang="pl-PL" sz="1600" err="1"/>
              <a:t>culturen</a:t>
            </a:r>
            <a:r>
              <a:rPr lang="pl-PL" sz="1600"/>
              <a:t>: </a:t>
            </a:r>
            <a:r>
              <a:rPr lang="pl-PL" sz="1600" err="1"/>
              <a:t>Etnische</a:t>
            </a:r>
            <a:r>
              <a:rPr lang="pl-PL" sz="1600"/>
              <a:t> cross </a:t>
            </a:r>
            <a:r>
              <a:rPr lang="pl-PL" sz="1600" err="1"/>
              <a:t>over</a:t>
            </a:r>
            <a:endParaRPr lang="pl-PL" sz="1600"/>
          </a:p>
          <a:p>
            <a:r>
              <a:rPr lang="nl-NL" err="1"/>
              <a:t>Annapurna</a:t>
            </a:r>
            <a:r>
              <a:rPr lang="nl-NL"/>
              <a:t> range</a:t>
            </a:r>
          </a:p>
          <a:p>
            <a:endParaRPr lang="pl-PL" sz="1600"/>
          </a:p>
          <a:p>
            <a:endParaRPr lang="pl-PL" sz="1600"/>
          </a:p>
          <a:p>
            <a:r>
              <a:rPr lang="nl-NL" sz="1600">
                <a:ea typeface="ＭＳ Ｐゴシック" charset="0"/>
                <a:cs typeface="ＭＳ Ｐゴシック" charset="0"/>
                <a:hlinkClick r:id="rId4"/>
              </a:rPr>
              <a:t>http://nl.youtube.com/watch?v=dbcrYwR0tg4</a:t>
            </a:r>
            <a:endParaRPr lang="nl-NL" sz="1600">
              <a:ea typeface="ＭＳ Ｐゴシック" charset="0"/>
              <a:cs typeface="ＭＳ Ｐゴシック" charset="0"/>
            </a:endParaRPr>
          </a:p>
        </p:txBody>
      </p:sp>
      <p:pic>
        <p:nvPicPr>
          <p:cNvPr id="11" name="Afbeelding 10">
            <a:extLst>
              <a:ext uri="{FF2B5EF4-FFF2-40B4-BE49-F238E27FC236}">
                <a16:creationId xmlns:a16="http://schemas.microsoft.com/office/drawing/2014/main" id="{F5527248-1799-BC41-837B-F6FAAD4CDC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4914" y="2615315"/>
            <a:ext cx="4089400" cy="2298700"/>
          </a:xfrm>
          <a:prstGeom prst="rect">
            <a:avLst/>
          </a:prstGeom>
        </p:spPr>
      </p:pic>
    </p:spTree>
    <p:extLst>
      <p:ext uri="{BB962C8B-B14F-4D97-AF65-F5344CB8AC3E}">
        <p14:creationId xmlns:p14="http://schemas.microsoft.com/office/powerpoint/2010/main" val="55276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a:t>4.DANCE</a:t>
            </a:r>
          </a:p>
        </p:txBody>
      </p:sp>
      <p:sp>
        <p:nvSpPr>
          <p:cNvPr id="4" name="Rechthoek 3">
            <a:extLst>
              <a:ext uri="{FF2B5EF4-FFF2-40B4-BE49-F238E27FC236}">
                <a16:creationId xmlns:a16="http://schemas.microsoft.com/office/drawing/2014/main" id="{28D47F6D-9789-784B-BEBE-F8EF05633252}"/>
              </a:ext>
            </a:extLst>
          </p:cNvPr>
          <p:cNvSpPr/>
          <p:nvPr/>
        </p:nvSpPr>
        <p:spPr>
          <a:xfrm>
            <a:off x="1729518" y="3314453"/>
            <a:ext cx="4870757" cy="369332"/>
          </a:xfrm>
          <a:prstGeom prst="rect">
            <a:avLst/>
          </a:prstGeom>
        </p:spPr>
        <p:txBody>
          <a:bodyPr wrap="none">
            <a:spAutoFit/>
          </a:bodyPr>
          <a:lstStyle/>
          <a:p>
            <a:r>
              <a:rPr lang="nl-NL"/>
              <a:t>Postmodern: nieuwe technieken, </a:t>
            </a:r>
            <a:r>
              <a:rPr lang="nl-NL" err="1"/>
              <a:t>electronica</a:t>
            </a:r>
            <a:endParaRPr lang="nl-NL"/>
          </a:p>
        </p:txBody>
      </p:sp>
      <p:pic>
        <p:nvPicPr>
          <p:cNvPr id="5" name="Afbeelding 4">
            <a:extLst>
              <a:ext uri="{FF2B5EF4-FFF2-40B4-BE49-F238E27FC236}">
                <a16:creationId xmlns:a16="http://schemas.microsoft.com/office/drawing/2014/main" id="{6A4BF127-88B9-5945-A271-842081340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781" y="4366733"/>
            <a:ext cx="1650250" cy="2196198"/>
          </a:xfrm>
          <a:prstGeom prst="rect">
            <a:avLst/>
          </a:prstGeom>
        </p:spPr>
      </p:pic>
      <p:pic>
        <p:nvPicPr>
          <p:cNvPr id="6" name="Afbeelding 5">
            <a:extLst>
              <a:ext uri="{FF2B5EF4-FFF2-40B4-BE49-F238E27FC236}">
                <a16:creationId xmlns:a16="http://schemas.microsoft.com/office/drawing/2014/main" id="{EBB5BE90-5ADF-2942-BA86-842DA5954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87" y="4365045"/>
            <a:ext cx="3907353" cy="2197886"/>
          </a:xfrm>
          <a:prstGeom prst="rect">
            <a:avLst/>
          </a:prstGeom>
        </p:spPr>
      </p:pic>
      <p:pic>
        <p:nvPicPr>
          <p:cNvPr id="7" name="Afbeelding 6">
            <a:extLst>
              <a:ext uri="{FF2B5EF4-FFF2-40B4-BE49-F238E27FC236}">
                <a16:creationId xmlns:a16="http://schemas.microsoft.com/office/drawing/2014/main" id="{E363C1D8-1A59-A64C-B94C-4CBC9D3A75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2572" y="4365045"/>
            <a:ext cx="1612114" cy="2197886"/>
          </a:xfrm>
          <a:prstGeom prst="rect">
            <a:avLst/>
          </a:prstGeom>
        </p:spPr>
      </p:pic>
    </p:spTree>
    <p:extLst>
      <p:ext uri="{BB962C8B-B14F-4D97-AF65-F5344CB8AC3E}">
        <p14:creationId xmlns:p14="http://schemas.microsoft.com/office/powerpoint/2010/main" val="422703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3074485" y="2333407"/>
            <a:ext cx="5699125" cy="4114800"/>
          </a:xfrm>
        </p:spPr>
        <p:txBody>
          <a:bodyPr>
            <a:normAutofit/>
          </a:bodyPr>
          <a:lstStyle/>
          <a:p>
            <a:pPr marL="0" indent="0">
              <a:buNone/>
              <a:defRPr/>
            </a:pPr>
            <a:r>
              <a:rPr lang="nl-NL" sz="1600"/>
              <a:t>Muziek gemaakt met computers/synthesizers (mix bestaande muziek met synthesizer/drumcomputerbeats) </a:t>
            </a:r>
          </a:p>
          <a:p>
            <a:pPr>
              <a:buFontTx/>
              <a:buChar char="-"/>
              <a:defRPr/>
            </a:pPr>
            <a:r>
              <a:rPr lang="nl-NL" sz="1600"/>
              <a:t>Pioniers: Kraftwerk  jaren jaren ‘70 </a:t>
            </a:r>
            <a:r>
              <a:rPr lang="nl-NL" sz="1600" b="1"/>
              <a:t>gebruik synthesizer</a:t>
            </a:r>
          </a:p>
          <a:p>
            <a:pPr>
              <a:buFontTx/>
              <a:buChar char="-"/>
              <a:defRPr/>
            </a:pPr>
            <a:r>
              <a:rPr lang="nl-NL" sz="1600"/>
              <a:t>Jaren ’90: </a:t>
            </a:r>
            <a:r>
              <a:rPr lang="nl-NL" sz="1600" b="1"/>
              <a:t>House (feestmuziek, love </a:t>
            </a:r>
            <a:r>
              <a:rPr lang="nl-NL" sz="1600" b="1" err="1"/>
              <a:t>and</a:t>
            </a:r>
            <a:r>
              <a:rPr lang="nl-NL" sz="1600" b="1"/>
              <a:t> </a:t>
            </a:r>
            <a:r>
              <a:rPr lang="nl-NL" sz="1600" b="1" err="1"/>
              <a:t>peace</a:t>
            </a:r>
            <a:r>
              <a:rPr lang="nl-NL" sz="1600" b="1"/>
              <a:t>)</a:t>
            </a:r>
          </a:p>
          <a:p>
            <a:pPr>
              <a:buFontTx/>
              <a:buChar char="-"/>
              <a:defRPr/>
            </a:pPr>
            <a:r>
              <a:rPr lang="nl-NL" sz="1600"/>
              <a:t>Stijlen: </a:t>
            </a:r>
            <a:r>
              <a:rPr lang="nl-NL" sz="1600" b="1"/>
              <a:t>Techno, </a:t>
            </a:r>
            <a:r>
              <a:rPr lang="nl-NL" sz="1600" b="1" err="1"/>
              <a:t>ambient</a:t>
            </a:r>
            <a:r>
              <a:rPr lang="nl-NL" sz="1600" b="1"/>
              <a:t>, gabber, </a:t>
            </a:r>
            <a:r>
              <a:rPr lang="nl-NL" sz="1600" b="1" err="1"/>
              <a:t>mellow</a:t>
            </a:r>
            <a:endParaRPr lang="nl-NL" sz="1600" b="1"/>
          </a:p>
          <a:p>
            <a:pPr>
              <a:buFontTx/>
              <a:buChar char="-"/>
              <a:defRPr/>
            </a:pPr>
            <a:r>
              <a:rPr lang="nl-NL" sz="1600" b="1"/>
              <a:t>Dans</a:t>
            </a:r>
            <a:r>
              <a:rPr lang="nl-NL" sz="1600"/>
              <a:t>: houseparty’s, grootschalige dansfeesten</a:t>
            </a:r>
          </a:p>
          <a:p>
            <a:pPr>
              <a:buFontTx/>
              <a:buChar char="-"/>
              <a:defRPr/>
            </a:pPr>
            <a:r>
              <a:rPr lang="nl-NL" sz="1600" b="1"/>
              <a:t>Houseparty:  </a:t>
            </a:r>
            <a:r>
              <a:rPr lang="nl-NL" sz="1600"/>
              <a:t>Combinatie van lichteffecten, muziek, </a:t>
            </a:r>
            <a:r>
              <a:rPr lang="nl-NL" sz="1600" err="1"/>
              <a:t>videowalls</a:t>
            </a:r>
            <a:r>
              <a:rPr lang="nl-NL" sz="1600"/>
              <a:t>, decors, acts etc.</a:t>
            </a:r>
          </a:p>
          <a:p>
            <a:pPr>
              <a:buFontTx/>
              <a:buChar char="-"/>
              <a:defRPr/>
            </a:pPr>
            <a:r>
              <a:rPr lang="nl-NL" sz="1600" b="1"/>
              <a:t>DJ</a:t>
            </a:r>
            <a:r>
              <a:rPr lang="nl-NL" sz="1600"/>
              <a:t> is hoofdrolspeler: </a:t>
            </a:r>
            <a:r>
              <a:rPr lang="nl-NL" sz="1600" b="1"/>
              <a:t>sterrenstatus</a:t>
            </a:r>
          </a:p>
          <a:p>
            <a:pPr eaLnBrk="1" hangingPunct="1">
              <a:buFont typeface="Wingdings" pitchFamily="-106" charset="2"/>
              <a:buNone/>
              <a:defRPr/>
            </a:pPr>
            <a:r>
              <a:rPr lang="nl-NL" sz="1600" b="1">
                <a:hlinkClick r:id="rId2"/>
              </a:rPr>
              <a:t>http://www.youtube.com/watch?v=Ce56_Wc5B_4</a:t>
            </a:r>
            <a:endParaRPr lang="nl-NL" sz="1600" b="1"/>
          </a:p>
          <a:p>
            <a:pPr eaLnBrk="1" hangingPunct="1">
              <a:buFont typeface="Wingdings" pitchFamily="-106" charset="2"/>
              <a:buNone/>
              <a:defRPr/>
            </a:pPr>
            <a:endParaRPr lang="nl-NL" sz="1600" b="1"/>
          </a:p>
        </p:txBody>
      </p:sp>
      <p:pic>
        <p:nvPicPr>
          <p:cNvPr id="39940" name="Picture 5" descr="dj_tiesto_0321">
            <a:hlinkClick r:id="rId3"/>
          </p:cNvPr>
          <p:cNvPicPr>
            <a:picLocks noGrp="1" noChangeAspect="1" noChangeArrowheads="1"/>
          </p:cNvPicPr>
          <p:nvPr>
            <p:ph sz="half" idx="2"/>
          </p:nvPr>
        </p:nvPicPr>
        <p:blipFill>
          <a:blip r:embed="rId4"/>
          <a:srcRect/>
          <a:stretch>
            <a:fillRect/>
          </a:stretch>
        </p:blipFill>
        <p:spPr>
          <a:xfrm>
            <a:off x="489031" y="2333407"/>
            <a:ext cx="2376487" cy="1800225"/>
          </a:xfrm>
        </p:spPr>
      </p:pic>
      <p:sp>
        <p:nvSpPr>
          <p:cNvPr id="7" name="Rectangle 2">
            <a:extLst>
              <a:ext uri="{FF2B5EF4-FFF2-40B4-BE49-F238E27FC236}">
                <a16:creationId xmlns:a16="http://schemas.microsoft.com/office/drawing/2014/main" id="{6E428232-AE71-C940-8B86-512AA007FADD}"/>
              </a:ext>
            </a:extLst>
          </p:cNvPr>
          <p:cNvSpPr txBox="1">
            <a:spLocks noChangeArrowheads="1"/>
          </p:cNvSpPr>
          <p:nvPr/>
        </p:nvSpPr>
        <p:spPr>
          <a:xfrm>
            <a:off x="489031" y="31939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3. DANCE</a:t>
            </a:r>
          </a:p>
        </p:txBody>
      </p:sp>
      <p:sp>
        <p:nvSpPr>
          <p:cNvPr id="8" name="Rechthoek 7">
            <a:extLst>
              <a:ext uri="{FF2B5EF4-FFF2-40B4-BE49-F238E27FC236}">
                <a16:creationId xmlns:a16="http://schemas.microsoft.com/office/drawing/2014/main" id="{057C6DD9-1D77-6640-B141-B3FE7536C7C4}"/>
              </a:ext>
            </a:extLst>
          </p:cNvPr>
          <p:cNvSpPr/>
          <p:nvPr/>
        </p:nvSpPr>
        <p:spPr>
          <a:xfrm>
            <a:off x="489031" y="1405523"/>
            <a:ext cx="3116559" cy="523220"/>
          </a:xfrm>
          <a:prstGeom prst="rect">
            <a:avLst/>
          </a:prstGeom>
        </p:spPr>
        <p:txBody>
          <a:bodyPr wrap="none">
            <a:spAutoFit/>
          </a:bodyPr>
          <a:lstStyle/>
          <a:p>
            <a:pPr>
              <a:defRPr/>
            </a:pPr>
            <a:r>
              <a:rPr lang="nl-NL" sz="2800" b="1">
                <a:solidFill>
                  <a:srgbClr val="C00000"/>
                </a:solidFill>
                <a:latin typeface="Arial"/>
                <a:cs typeface="Arial"/>
              </a:rPr>
              <a:t>ELECTRONISCH </a:t>
            </a:r>
          </a:p>
        </p:txBody>
      </p:sp>
      <p:pic>
        <p:nvPicPr>
          <p:cNvPr id="5" name="Afbeelding 4">
            <a:extLst>
              <a:ext uri="{FF2B5EF4-FFF2-40B4-BE49-F238E27FC236}">
                <a16:creationId xmlns:a16="http://schemas.microsoft.com/office/drawing/2014/main" id="{BF511EEE-2AF7-5E48-8E83-F6E3D3BC7C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151" y="4286819"/>
            <a:ext cx="2380368" cy="1789889"/>
          </a:xfrm>
          <a:prstGeom prst="rect">
            <a:avLst/>
          </a:prstGeom>
        </p:spPr>
      </p:pic>
    </p:spTree>
    <p:extLst>
      <p:ext uri="{BB962C8B-B14F-4D97-AF65-F5344CB8AC3E}">
        <p14:creationId xmlns:p14="http://schemas.microsoft.com/office/powerpoint/2010/main" val="91466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77456" y="287863"/>
            <a:ext cx="7772400" cy="1609344"/>
          </a:xfrm>
        </p:spPr>
        <p:txBody>
          <a:bodyPr/>
          <a:lstStyle/>
          <a:p>
            <a:pPr eaLnBrk="1" hangingPunct="1">
              <a:defRPr/>
            </a:pPr>
            <a:r>
              <a:rPr lang="en-US" sz="4000" b="1" dirty="0" err="1">
                <a:ea typeface="+mj-ea"/>
                <a:cs typeface="+mj-cs"/>
              </a:rPr>
              <a:t>Aantrekkingskracht</a:t>
            </a:r>
            <a:r>
              <a:rPr lang="en-US" sz="4000" b="1">
                <a:ea typeface="+mj-ea"/>
                <a:cs typeface="+mj-cs"/>
              </a:rPr>
              <a:t> </a:t>
            </a:r>
            <a:r>
              <a:rPr lang="en-US" sz="4000" b="1" err="1">
                <a:ea typeface="+mj-ea"/>
                <a:cs typeface="+mj-cs"/>
              </a:rPr>
              <a:t>popmuziek</a:t>
            </a:r>
            <a:endParaRPr lang="nl-NL" sz="4000" b="1">
              <a:ea typeface="+mj-ea"/>
              <a:cs typeface="+mj-cs"/>
            </a:endParaRPr>
          </a:p>
        </p:txBody>
      </p:sp>
      <p:sp>
        <p:nvSpPr>
          <p:cNvPr id="49155" name="Rectangle 3"/>
          <p:cNvSpPr>
            <a:spLocks noGrp="1" noChangeArrowheads="1"/>
          </p:cNvSpPr>
          <p:nvPr>
            <p:ph idx="1"/>
          </p:nvPr>
        </p:nvSpPr>
        <p:spPr>
          <a:xfrm>
            <a:off x="477456" y="1897207"/>
            <a:ext cx="5703425" cy="4050792"/>
          </a:xfrm>
        </p:spPr>
        <p:txBody>
          <a:bodyPr>
            <a:normAutofit fontScale="92500" lnSpcReduction="20000"/>
          </a:bodyPr>
          <a:lstStyle/>
          <a:p>
            <a:pPr eaLnBrk="1" hangingPunct="1">
              <a:lnSpc>
                <a:spcPct val="90000"/>
              </a:lnSpc>
              <a:buFont typeface="Arial" panose="020B0604020202020204" pitchFamily="34" charset="0"/>
              <a:buChar char="•"/>
              <a:defRPr/>
            </a:pPr>
            <a:r>
              <a:rPr lang="en-US" sz="2400" dirty="0" err="1">
                <a:ea typeface="+mn-ea"/>
                <a:cs typeface="+mn-cs"/>
              </a:rPr>
              <a:t>Jongeren</a:t>
            </a:r>
            <a:r>
              <a:rPr lang="en-US" sz="2400" dirty="0">
                <a:ea typeface="+mn-ea"/>
                <a:cs typeface="+mn-cs"/>
              </a:rPr>
              <a:t> </a:t>
            </a:r>
            <a:r>
              <a:rPr lang="en-US" sz="2400" dirty="0" err="1">
                <a:ea typeface="+mn-ea"/>
                <a:cs typeface="+mn-cs"/>
              </a:rPr>
              <a:t>herkennen</a:t>
            </a:r>
            <a:r>
              <a:rPr lang="en-US" sz="2400" dirty="0">
                <a:ea typeface="+mn-ea"/>
                <a:cs typeface="+mn-cs"/>
              </a:rPr>
              <a:t> </a:t>
            </a:r>
            <a:r>
              <a:rPr lang="en-US" sz="2400" dirty="0" err="1">
                <a:ea typeface="+mn-ea"/>
                <a:cs typeface="+mn-cs"/>
              </a:rPr>
              <a:t>zich</a:t>
            </a:r>
            <a:r>
              <a:rPr lang="en-US" sz="2400" dirty="0">
                <a:ea typeface="+mn-ea"/>
                <a:cs typeface="+mn-cs"/>
              </a:rPr>
              <a:t> in </a:t>
            </a:r>
            <a:r>
              <a:rPr lang="en-US" sz="2400" b="1" dirty="0" err="1">
                <a:ea typeface="+mn-ea"/>
                <a:cs typeface="+mn-cs"/>
              </a:rPr>
              <a:t>inhoud</a:t>
            </a:r>
            <a:r>
              <a:rPr lang="en-US" sz="2400" dirty="0">
                <a:ea typeface="+mn-ea"/>
                <a:cs typeface="+mn-cs"/>
              </a:rPr>
              <a:t> van </a:t>
            </a:r>
            <a:r>
              <a:rPr lang="en-US" sz="2400" dirty="0" err="1">
                <a:ea typeface="+mn-ea"/>
                <a:cs typeface="+mn-cs"/>
              </a:rPr>
              <a:t>liedjes</a:t>
            </a:r>
            <a:endParaRPr lang="en-US" sz="2400" dirty="0"/>
          </a:p>
          <a:p>
            <a:pPr eaLnBrk="1" hangingPunct="1">
              <a:lnSpc>
                <a:spcPct val="90000"/>
              </a:lnSpc>
              <a:buFont typeface="Arial" panose="020B0604020202020204" pitchFamily="34" charset="0"/>
              <a:buChar char="•"/>
              <a:defRPr/>
            </a:pPr>
            <a:r>
              <a:rPr lang="en-US" sz="2400" dirty="0" err="1">
                <a:ea typeface="+mn-ea"/>
                <a:cs typeface="+mn-cs"/>
              </a:rPr>
              <a:t>Muziek</a:t>
            </a:r>
            <a:r>
              <a:rPr lang="en-US" sz="2400" dirty="0">
                <a:ea typeface="+mn-ea"/>
                <a:cs typeface="+mn-cs"/>
              </a:rPr>
              <a:t> </a:t>
            </a:r>
            <a:r>
              <a:rPr lang="en-US" sz="2400" dirty="0" err="1">
                <a:ea typeface="+mn-ea"/>
                <a:cs typeface="+mn-cs"/>
              </a:rPr>
              <a:t>geeft</a:t>
            </a:r>
            <a:r>
              <a:rPr lang="en-US" sz="2400" dirty="0">
                <a:ea typeface="+mn-ea"/>
                <a:cs typeface="+mn-cs"/>
              </a:rPr>
              <a:t> </a:t>
            </a:r>
            <a:r>
              <a:rPr lang="en-US" sz="2400" b="1" dirty="0" err="1">
                <a:ea typeface="+mn-ea"/>
                <a:cs typeface="+mn-cs"/>
              </a:rPr>
              <a:t>troost</a:t>
            </a:r>
            <a:r>
              <a:rPr lang="en-US" sz="2400" b="1" dirty="0">
                <a:ea typeface="+mn-ea"/>
                <a:cs typeface="+mn-cs"/>
              </a:rPr>
              <a:t>, </a:t>
            </a:r>
            <a:r>
              <a:rPr lang="en-US" sz="2400" b="1" dirty="0" err="1">
                <a:ea typeface="+mn-ea"/>
                <a:cs typeface="+mn-cs"/>
              </a:rPr>
              <a:t>herkenning</a:t>
            </a:r>
            <a:r>
              <a:rPr lang="en-US" sz="2400" dirty="0">
                <a:ea typeface="+mn-ea"/>
                <a:cs typeface="+mn-cs"/>
              </a:rPr>
              <a:t> </a:t>
            </a:r>
            <a:r>
              <a:rPr lang="en-US" sz="2400" dirty="0" err="1">
                <a:ea typeface="+mn-ea"/>
                <a:cs typeface="+mn-cs"/>
              </a:rPr>
              <a:t>en</a:t>
            </a:r>
            <a:r>
              <a:rPr lang="en-US" sz="2400" dirty="0">
                <a:ea typeface="+mn-ea"/>
                <a:cs typeface="+mn-cs"/>
              </a:rPr>
              <a:t>/of is </a:t>
            </a:r>
            <a:r>
              <a:rPr lang="en-US" sz="2400" b="1" dirty="0" err="1">
                <a:ea typeface="+mn-ea"/>
                <a:cs typeface="+mn-cs"/>
              </a:rPr>
              <a:t>uitdrukking</a:t>
            </a:r>
            <a:r>
              <a:rPr lang="en-US" sz="2400" b="1" dirty="0">
                <a:ea typeface="+mn-ea"/>
                <a:cs typeface="+mn-cs"/>
              </a:rPr>
              <a:t> </a:t>
            </a:r>
            <a:r>
              <a:rPr lang="en-US" sz="2400" dirty="0">
                <a:ea typeface="+mn-ea"/>
                <a:cs typeface="+mn-cs"/>
              </a:rPr>
              <a:t>van </a:t>
            </a:r>
            <a:r>
              <a:rPr lang="en-US" sz="2400" dirty="0" err="1">
                <a:ea typeface="+mn-ea"/>
                <a:cs typeface="+mn-cs"/>
              </a:rPr>
              <a:t>bepaalde</a:t>
            </a:r>
            <a:r>
              <a:rPr lang="en-US" sz="2400" dirty="0">
                <a:ea typeface="+mn-ea"/>
                <a:cs typeface="+mn-cs"/>
              </a:rPr>
              <a:t> </a:t>
            </a:r>
            <a:r>
              <a:rPr lang="en-US" sz="2400" b="1" dirty="0" err="1">
                <a:ea typeface="+mn-ea"/>
                <a:cs typeface="+mn-cs"/>
              </a:rPr>
              <a:t>identiteit</a:t>
            </a:r>
            <a:r>
              <a:rPr lang="en-US" sz="2400" dirty="0">
                <a:ea typeface="+mn-ea"/>
                <a:cs typeface="+mn-cs"/>
              </a:rPr>
              <a:t>.</a:t>
            </a:r>
          </a:p>
          <a:p>
            <a:pPr eaLnBrk="1" hangingPunct="1">
              <a:lnSpc>
                <a:spcPct val="90000"/>
              </a:lnSpc>
              <a:buFont typeface="Arial" panose="020B0604020202020204" pitchFamily="34" charset="0"/>
              <a:buChar char="•"/>
              <a:defRPr/>
            </a:pPr>
            <a:r>
              <a:rPr lang="en-US" sz="2400" b="1" dirty="0" err="1">
                <a:ea typeface="+mn-ea"/>
                <a:cs typeface="+mn-cs"/>
              </a:rPr>
              <a:t>Presentatie</a:t>
            </a:r>
            <a:r>
              <a:rPr lang="en-US" sz="2400" b="1" dirty="0">
                <a:ea typeface="+mn-ea"/>
                <a:cs typeface="+mn-cs"/>
              </a:rPr>
              <a:t> </a:t>
            </a:r>
            <a:r>
              <a:rPr lang="en-US" sz="2400" b="1" dirty="0" err="1">
                <a:ea typeface="+mn-ea"/>
                <a:cs typeface="+mn-cs"/>
              </a:rPr>
              <a:t>en</a:t>
            </a:r>
            <a:r>
              <a:rPr lang="en-US" sz="2400" b="1" dirty="0">
                <a:ea typeface="+mn-ea"/>
                <a:cs typeface="+mn-cs"/>
              </a:rPr>
              <a:t> </a:t>
            </a:r>
            <a:r>
              <a:rPr lang="en-US" sz="2400" b="1" dirty="0" err="1">
                <a:ea typeface="+mn-ea"/>
                <a:cs typeface="+mn-cs"/>
              </a:rPr>
              <a:t>uiterlijk</a:t>
            </a:r>
            <a:r>
              <a:rPr lang="en-US" sz="2400" dirty="0">
                <a:ea typeface="+mn-ea"/>
                <a:cs typeface="+mn-cs"/>
              </a:rPr>
              <a:t> van artiest erg </a:t>
            </a:r>
            <a:r>
              <a:rPr lang="en-US" sz="2400" dirty="0" err="1">
                <a:ea typeface="+mn-ea"/>
                <a:cs typeface="+mn-cs"/>
              </a:rPr>
              <a:t>belangrijk</a:t>
            </a:r>
            <a:r>
              <a:rPr lang="en-US" sz="2400" dirty="0">
                <a:ea typeface="+mn-ea"/>
                <a:cs typeface="+mn-cs"/>
              </a:rPr>
              <a:t>. </a:t>
            </a:r>
            <a:r>
              <a:rPr lang="en-US" sz="2400" dirty="0" err="1">
                <a:ea typeface="+mn-ea"/>
                <a:cs typeface="+mn-cs"/>
              </a:rPr>
              <a:t>Geven</a:t>
            </a:r>
            <a:r>
              <a:rPr lang="en-US" sz="2400" dirty="0">
                <a:ea typeface="+mn-ea"/>
                <a:cs typeface="+mn-cs"/>
              </a:rPr>
              <a:t> </a:t>
            </a:r>
            <a:r>
              <a:rPr lang="nl-NL" sz="2400" dirty="0">
                <a:ea typeface="+mn-ea"/>
                <a:cs typeface="+mn-cs"/>
              </a:rPr>
              <a:t>geïdealiseerde wereld weer waarin gefantaseerd wordt over rijkdom, knap uiterlijk, seksualiteit.  Tijdschriften/muziekzenders spelen hier op in.</a:t>
            </a:r>
          </a:p>
          <a:p>
            <a:pPr eaLnBrk="1" hangingPunct="1">
              <a:lnSpc>
                <a:spcPct val="90000"/>
              </a:lnSpc>
              <a:buFont typeface="Arial" panose="020B0604020202020204" pitchFamily="34" charset="0"/>
              <a:buChar char="•"/>
              <a:defRPr/>
            </a:pPr>
            <a:r>
              <a:rPr lang="nl-NL" sz="2400" dirty="0">
                <a:ea typeface="+mn-ea"/>
                <a:cs typeface="+mn-cs"/>
              </a:rPr>
              <a:t>Tieners zijn een </a:t>
            </a:r>
            <a:r>
              <a:rPr lang="nl-NL" sz="2400" b="1" dirty="0">
                <a:ea typeface="+mn-ea"/>
                <a:cs typeface="+mn-cs"/>
              </a:rPr>
              <a:t>beïnvloedbare </a:t>
            </a:r>
            <a:r>
              <a:rPr lang="nl-NL" sz="2400" dirty="0">
                <a:ea typeface="+mn-ea"/>
                <a:cs typeface="+mn-cs"/>
              </a:rPr>
              <a:t>en </a:t>
            </a:r>
            <a:r>
              <a:rPr lang="nl-NL" sz="2400" b="1" dirty="0">
                <a:ea typeface="+mn-ea"/>
                <a:cs typeface="+mn-cs"/>
              </a:rPr>
              <a:t>kapitaalkrachtige </a:t>
            </a:r>
            <a:r>
              <a:rPr lang="nl-NL" sz="2400" dirty="0">
                <a:ea typeface="+mn-ea"/>
                <a:cs typeface="+mn-cs"/>
              </a:rPr>
              <a:t>doelgroep voor de muziekindustrie. Hun muzieksmaak is voorwerp van </a:t>
            </a:r>
            <a:r>
              <a:rPr lang="nl-NL" sz="2400" b="1" dirty="0">
                <a:ea typeface="+mn-ea"/>
                <a:cs typeface="+mn-cs"/>
              </a:rPr>
              <a:t>doelgerichte marketing</a:t>
            </a:r>
            <a:r>
              <a:rPr lang="nl-NL" dirty="0">
                <a:ea typeface="+mn-ea"/>
                <a:cs typeface="+mn-cs"/>
              </a:rPr>
              <a:t> </a:t>
            </a:r>
          </a:p>
        </p:txBody>
      </p:sp>
      <p:pic>
        <p:nvPicPr>
          <p:cNvPr id="2" name="Afbeelding 1">
            <a:extLst>
              <a:ext uri="{FF2B5EF4-FFF2-40B4-BE49-F238E27FC236}">
                <a16:creationId xmlns:a16="http://schemas.microsoft.com/office/drawing/2014/main" id="{54583646-BD95-964F-9DBF-9B7D8AEAE4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96627" y="1897207"/>
            <a:ext cx="2650603" cy="3448210"/>
          </a:xfrm>
          <a:prstGeom prst="rect">
            <a:avLst/>
          </a:prstGeom>
        </p:spPr>
      </p:pic>
    </p:spTree>
    <p:extLst>
      <p:ext uri="{BB962C8B-B14F-4D97-AF65-F5344CB8AC3E}">
        <p14:creationId xmlns:p14="http://schemas.microsoft.com/office/powerpoint/2010/main" val="320838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a:t>5. MTV</a:t>
            </a:r>
          </a:p>
        </p:txBody>
      </p:sp>
      <p:sp>
        <p:nvSpPr>
          <p:cNvPr id="5" name="Rechthoek 4">
            <a:extLst>
              <a:ext uri="{FF2B5EF4-FFF2-40B4-BE49-F238E27FC236}">
                <a16:creationId xmlns:a16="http://schemas.microsoft.com/office/drawing/2014/main" id="{364B299A-5F90-F54D-BA08-4D094C03E903}"/>
              </a:ext>
            </a:extLst>
          </p:cNvPr>
          <p:cNvSpPr/>
          <p:nvPr/>
        </p:nvSpPr>
        <p:spPr>
          <a:xfrm>
            <a:off x="1707266" y="3221581"/>
            <a:ext cx="4572000" cy="369332"/>
          </a:xfrm>
          <a:prstGeom prst="rect">
            <a:avLst/>
          </a:prstGeom>
        </p:spPr>
        <p:txBody>
          <a:bodyPr>
            <a:spAutoFit/>
          </a:bodyPr>
          <a:lstStyle/>
          <a:p>
            <a:r>
              <a:rPr lang="nl-NL"/>
              <a:t>Videoclips</a:t>
            </a:r>
          </a:p>
        </p:txBody>
      </p:sp>
      <p:pic>
        <p:nvPicPr>
          <p:cNvPr id="6" name="Afbeelding 5">
            <a:extLst>
              <a:ext uri="{FF2B5EF4-FFF2-40B4-BE49-F238E27FC236}">
                <a16:creationId xmlns:a16="http://schemas.microsoft.com/office/drawing/2014/main" id="{8B1A0FF7-8E10-034A-B9B4-6F7286059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5303" y="1117272"/>
            <a:ext cx="4430913" cy="3628464"/>
          </a:xfrm>
          <a:prstGeom prst="rect">
            <a:avLst/>
          </a:prstGeom>
        </p:spPr>
      </p:pic>
    </p:spTree>
    <p:extLst>
      <p:ext uri="{BB962C8B-B14F-4D97-AF65-F5344CB8AC3E}">
        <p14:creationId xmlns:p14="http://schemas.microsoft.com/office/powerpoint/2010/main" val="87707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73542" y="2043627"/>
            <a:ext cx="4507808" cy="4050792"/>
          </a:xfrm>
        </p:spPr>
        <p:txBody>
          <a:bodyPr/>
          <a:lstStyle/>
          <a:p>
            <a:pPr marL="0" indent="0">
              <a:buNone/>
            </a:pPr>
            <a:r>
              <a:rPr lang="nl-NL" b="1" dirty="0"/>
              <a:t>Mediatechniek </a:t>
            </a:r>
            <a:r>
              <a:rPr lang="nl-NL" b="1"/>
              <a:t>innoveert jaren ‘80</a:t>
            </a:r>
            <a:endParaRPr lang="nl-NL" b="1" dirty="0"/>
          </a:p>
          <a:p>
            <a:r>
              <a:rPr lang="nl-NL" dirty="0"/>
              <a:t>1981 ontstaan MTV: </a:t>
            </a:r>
            <a:r>
              <a:rPr lang="nl-NL" dirty="0">
                <a:hlinkClick r:id="rId2"/>
              </a:rPr>
              <a:t>https://www.youtube.com/watch?v=XBf0yJVMSzI</a:t>
            </a:r>
            <a:endParaRPr lang="nl-NL" dirty="0"/>
          </a:p>
          <a:p>
            <a:r>
              <a:rPr lang="nl-NL" dirty="0"/>
              <a:t>1987 MTV Europe</a:t>
            </a:r>
          </a:p>
          <a:p>
            <a:r>
              <a:rPr lang="nl-NL" dirty="0" err="1"/>
              <a:t>Vj’s</a:t>
            </a:r>
            <a:endParaRPr lang="nl-NL" dirty="0"/>
          </a:p>
          <a:p>
            <a:r>
              <a:rPr lang="nl-NL" dirty="0"/>
              <a:t>MTV – 24 uurs zender (</a:t>
            </a:r>
            <a:r>
              <a:rPr lang="nl-NL" dirty="0" err="1"/>
              <a:t>nonstop</a:t>
            </a:r>
            <a:r>
              <a:rPr lang="nl-NL" dirty="0"/>
              <a:t> uitzenden van videoclips)</a:t>
            </a:r>
          </a:p>
          <a:p>
            <a:r>
              <a:rPr lang="nl-NL" dirty="0"/>
              <a:t>Muziek wordt behang</a:t>
            </a:r>
          </a:p>
          <a:p>
            <a:r>
              <a:rPr lang="nl-NL" dirty="0" err="1"/>
              <a:t>Awards</a:t>
            </a:r>
            <a:endParaRPr lang="nl-NL" dirty="0"/>
          </a:p>
          <a:p>
            <a:endParaRPr lang="nl-NL" dirty="0"/>
          </a:p>
          <a:p>
            <a:endParaRPr lang="nl-NL" dirty="0"/>
          </a:p>
          <a:p>
            <a:endParaRPr lang="nl-NL" dirty="0"/>
          </a:p>
          <a:p>
            <a:endParaRPr lang="nl-NL" dirty="0"/>
          </a:p>
        </p:txBody>
      </p:sp>
      <p:sp>
        <p:nvSpPr>
          <p:cNvPr id="4" name="Tekstvak 3"/>
          <p:cNvSpPr txBox="1"/>
          <p:nvPr/>
        </p:nvSpPr>
        <p:spPr>
          <a:xfrm>
            <a:off x="7306502" y="3131110"/>
            <a:ext cx="184666" cy="369332"/>
          </a:xfrm>
          <a:prstGeom prst="rect">
            <a:avLst/>
          </a:prstGeom>
          <a:noFill/>
        </p:spPr>
        <p:txBody>
          <a:bodyPr wrap="none" rtlCol="0">
            <a:spAutoFit/>
          </a:bodyPr>
          <a:lstStyle/>
          <a:p>
            <a:endParaRPr lang="nl-NL"/>
          </a:p>
        </p:txBody>
      </p:sp>
      <p:sp>
        <p:nvSpPr>
          <p:cNvPr id="5" name="Rectangle 2">
            <a:extLst>
              <a:ext uri="{FF2B5EF4-FFF2-40B4-BE49-F238E27FC236}">
                <a16:creationId xmlns:a16="http://schemas.microsoft.com/office/drawing/2014/main" id="{64E01810-D9E0-ED4B-BF9A-D4C357F45F66}"/>
              </a:ext>
            </a:extLst>
          </p:cNvPr>
          <p:cNvSpPr txBox="1">
            <a:spLocks noChangeArrowheads="1"/>
          </p:cNvSpPr>
          <p:nvPr/>
        </p:nvSpPr>
        <p:spPr>
          <a:xfrm>
            <a:off x="489031" y="31939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5. MTV</a:t>
            </a:r>
          </a:p>
        </p:txBody>
      </p:sp>
      <p:pic>
        <p:nvPicPr>
          <p:cNvPr id="9" name="Afbeelding 8">
            <a:extLst>
              <a:ext uri="{FF2B5EF4-FFF2-40B4-BE49-F238E27FC236}">
                <a16:creationId xmlns:a16="http://schemas.microsoft.com/office/drawing/2014/main" id="{23503689-462E-B54A-984D-0FCAA42889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844" y="2141316"/>
            <a:ext cx="3350779" cy="3188825"/>
          </a:xfrm>
          <a:prstGeom prst="rect">
            <a:avLst/>
          </a:prstGeom>
        </p:spPr>
      </p:pic>
      <p:sp>
        <p:nvSpPr>
          <p:cNvPr id="10" name="Rechthoek 9">
            <a:extLst>
              <a:ext uri="{FF2B5EF4-FFF2-40B4-BE49-F238E27FC236}">
                <a16:creationId xmlns:a16="http://schemas.microsoft.com/office/drawing/2014/main" id="{2F48558D-EDDD-C746-9EAB-9A185BEAC273}"/>
              </a:ext>
            </a:extLst>
          </p:cNvPr>
          <p:cNvSpPr/>
          <p:nvPr/>
        </p:nvSpPr>
        <p:spPr>
          <a:xfrm>
            <a:off x="489031" y="1405523"/>
            <a:ext cx="2145011" cy="523220"/>
          </a:xfrm>
          <a:prstGeom prst="rect">
            <a:avLst/>
          </a:prstGeom>
        </p:spPr>
        <p:txBody>
          <a:bodyPr wrap="none">
            <a:spAutoFit/>
          </a:bodyPr>
          <a:lstStyle/>
          <a:p>
            <a:pPr>
              <a:defRPr/>
            </a:pPr>
            <a:r>
              <a:rPr lang="nl-NL" sz="2800" b="1">
                <a:solidFill>
                  <a:srgbClr val="C00000"/>
                </a:solidFill>
                <a:latin typeface="Arial"/>
                <a:cs typeface="Arial"/>
              </a:rPr>
              <a:t>NON STOP </a:t>
            </a:r>
          </a:p>
        </p:txBody>
      </p:sp>
      <p:pic>
        <p:nvPicPr>
          <p:cNvPr id="11" name="Tijdelijke aanduiding voor inhoud 3" descr="gaga-meat-576x500.jpg">
            <a:extLst>
              <a:ext uri="{FF2B5EF4-FFF2-40B4-BE49-F238E27FC236}">
                <a16:creationId xmlns:a16="http://schemas.microsoft.com/office/drawing/2014/main" id="{DD95030F-3B43-4342-9055-6D46F768D1A2}"/>
              </a:ext>
            </a:extLst>
          </p:cNvPr>
          <p:cNvPicPr>
            <a:picLocks noChangeAspect="1"/>
          </p:cNvPicPr>
          <p:nvPr/>
        </p:nvPicPr>
        <p:blipFill>
          <a:blip r:embed="rId5" cstate="email">
            <a:extLst>
              <a:ext uri="{28A0092B-C50C-407E-A947-70E740481C1C}">
                <a14:useLocalDpi xmlns:a14="http://schemas.microsoft.com/office/drawing/2010/main"/>
              </a:ext>
            </a:extLst>
          </a:blip>
          <a:srcRect l="-28920" r="-28920"/>
          <a:stretch>
            <a:fillRect/>
          </a:stretch>
        </p:blipFill>
        <p:spPr>
          <a:xfrm>
            <a:off x="6409812" y="451483"/>
            <a:ext cx="2445946" cy="1345176"/>
          </a:xfrm>
          <a:prstGeom prst="rect">
            <a:avLst/>
          </a:prstGeom>
        </p:spPr>
      </p:pic>
      <p:pic>
        <p:nvPicPr>
          <p:cNvPr id="12" name="Afbeelding 11" descr="Madonna, Britney Spears, Christina Aguilera kiss.jpg">
            <a:extLst>
              <a:ext uri="{FF2B5EF4-FFF2-40B4-BE49-F238E27FC236}">
                <a16:creationId xmlns:a16="http://schemas.microsoft.com/office/drawing/2014/main" id="{7DFE9191-8562-6240-80D9-7FFA280A84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9620" y="451483"/>
            <a:ext cx="1548354" cy="1345176"/>
          </a:xfrm>
          <a:prstGeom prst="rect">
            <a:avLst/>
          </a:prstGeom>
        </p:spPr>
      </p:pic>
    </p:spTree>
    <p:extLst>
      <p:ext uri="{BB962C8B-B14F-4D97-AF65-F5344CB8AC3E}">
        <p14:creationId xmlns:p14="http://schemas.microsoft.com/office/powerpoint/2010/main" val="426775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799" y="2121408"/>
            <a:ext cx="8203557" cy="4050792"/>
          </a:xfrm>
        </p:spPr>
        <p:txBody>
          <a:bodyPr/>
          <a:lstStyle/>
          <a:p>
            <a:r>
              <a:rPr lang="nl-NL" sz="1800"/>
              <a:t>Belangrijk voor populariteit artiest</a:t>
            </a:r>
          </a:p>
          <a:p>
            <a:r>
              <a:rPr lang="nl-NL" sz="1800" u="sng"/>
              <a:t>Imago artiest </a:t>
            </a:r>
            <a:r>
              <a:rPr lang="nl-NL" sz="1800"/>
              <a:t>– opvallen uiterlijk/kleding</a:t>
            </a:r>
          </a:p>
          <a:p>
            <a:r>
              <a:rPr lang="nl-NL" sz="1800"/>
              <a:t>Snelle montage, stroom van beelden</a:t>
            </a:r>
          </a:p>
          <a:p>
            <a:r>
              <a:rPr lang="nl-NL" sz="1800"/>
              <a:t>Gericht op buitenkant (ontsnappen aan dagelijkse realiteit)</a:t>
            </a:r>
          </a:p>
          <a:p>
            <a:r>
              <a:rPr lang="nl-NL" sz="1800"/>
              <a:t>Bereiken groot publiek – de hele wereld</a:t>
            </a:r>
          </a:p>
          <a:p>
            <a:r>
              <a:rPr lang="nl-NL" sz="1800"/>
              <a:t>Originaliteit = aandacht</a:t>
            </a:r>
          </a:p>
          <a:p>
            <a:endParaRPr lang="nl-NL" sz="1800"/>
          </a:p>
          <a:p>
            <a:endParaRPr lang="nl-NL"/>
          </a:p>
        </p:txBody>
      </p:sp>
      <p:sp>
        <p:nvSpPr>
          <p:cNvPr id="4" name="Rectangle 2">
            <a:extLst>
              <a:ext uri="{FF2B5EF4-FFF2-40B4-BE49-F238E27FC236}">
                <a16:creationId xmlns:a16="http://schemas.microsoft.com/office/drawing/2014/main" id="{5A5EEEC0-85DD-8043-B7C2-DAE62649C124}"/>
              </a:ext>
            </a:extLst>
          </p:cNvPr>
          <p:cNvSpPr txBox="1">
            <a:spLocks noChangeArrowheads="1"/>
          </p:cNvSpPr>
          <p:nvPr/>
        </p:nvSpPr>
        <p:spPr>
          <a:xfrm>
            <a:off x="685800" y="11105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5. MTV</a:t>
            </a:r>
          </a:p>
        </p:txBody>
      </p:sp>
      <p:sp>
        <p:nvSpPr>
          <p:cNvPr id="7" name="Rechthoek 6">
            <a:extLst>
              <a:ext uri="{FF2B5EF4-FFF2-40B4-BE49-F238E27FC236}">
                <a16:creationId xmlns:a16="http://schemas.microsoft.com/office/drawing/2014/main" id="{97C87A2D-3271-1F44-999B-C0CA23DA1C55}"/>
              </a:ext>
            </a:extLst>
          </p:cNvPr>
          <p:cNvSpPr/>
          <p:nvPr/>
        </p:nvSpPr>
        <p:spPr>
          <a:xfrm>
            <a:off x="685800" y="1397683"/>
            <a:ext cx="2117887" cy="523220"/>
          </a:xfrm>
          <a:prstGeom prst="rect">
            <a:avLst/>
          </a:prstGeom>
        </p:spPr>
        <p:txBody>
          <a:bodyPr wrap="none">
            <a:spAutoFit/>
          </a:bodyPr>
          <a:lstStyle/>
          <a:p>
            <a:pPr>
              <a:defRPr/>
            </a:pPr>
            <a:r>
              <a:rPr lang="nl-NL" sz="2800" b="1">
                <a:solidFill>
                  <a:srgbClr val="C00000"/>
                </a:solidFill>
                <a:latin typeface="Arial"/>
                <a:cs typeface="Arial"/>
              </a:rPr>
              <a:t>VIDEOCLIP</a:t>
            </a:r>
          </a:p>
        </p:txBody>
      </p:sp>
      <p:pic>
        <p:nvPicPr>
          <p:cNvPr id="8" name="Afbeelding 7">
            <a:extLst>
              <a:ext uri="{FF2B5EF4-FFF2-40B4-BE49-F238E27FC236}">
                <a16:creationId xmlns:a16="http://schemas.microsoft.com/office/drawing/2014/main" id="{DE60C6A8-F8BF-0546-9CCD-C949049C13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3833" y="4756536"/>
            <a:ext cx="4003735" cy="2001868"/>
          </a:xfrm>
          <a:prstGeom prst="rect">
            <a:avLst/>
          </a:prstGeom>
        </p:spPr>
      </p:pic>
    </p:spTree>
    <p:extLst>
      <p:ext uri="{BB962C8B-B14F-4D97-AF65-F5344CB8AC3E}">
        <p14:creationId xmlns:p14="http://schemas.microsoft.com/office/powerpoint/2010/main" val="244122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Jacks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36663" y="3180491"/>
            <a:ext cx="3136900" cy="2590800"/>
          </a:xfrm>
          <a:prstGeom prst="rect">
            <a:avLst/>
          </a:prstGeom>
        </p:spPr>
      </p:pic>
      <p:pic>
        <p:nvPicPr>
          <p:cNvPr id="4" name="Tijdelijke aanduiding voor inhoud 3" descr="Madonna.jpg"/>
          <p:cNvPicPr>
            <a:picLocks noGrp="1" noChangeAspect="1"/>
          </p:cNvPicPr>
          <p:nvPr>
            <p:ph idx="1"/>
          </p:nvPr>
        </p:nvPicPr>
        <p:blipFill>
          <a:blip r:embed="rId3" cstate="email">
            <a:extLst>
              <a:ext uri="{28A0092B-C50C-407E-A947-70E740481C1C}">
                <a14:useLocalDpi xmlns:a14="http://schemas.microsoft.com/office/drawing/2010/main"/>
              </a:ext>
            </a:extLst>
          </a:blip>
          <a:srcRect l="-72948" r="-72948"/>
          <a:stretch>
            <a:fillRect/>
          </a:stretch>
        </p:blipFill>
        <p:spPr>
          <a:xfrm>
            <a:off x="1938887" y="2553061"/>
            <a:ext cx="5266226" cy="3218230"/>
          </a:xfrm>
        </p:spPr>
      </p:pic>
      <p:sp>
        <p:nvSpPr>
          <p:cNvPr id="6" name="Rectangle 2">
            <a:extLst>
              <a:ext uri="{FF2B5EF4-FFF2-40B4-BE49-F238E27FC236}">
                <a16:creationId xmlns:a16="http://schemas.microsoft.com/office/drawing/2014/main" id="{CFF08E5F-B8B2-DF4D-834C-4407CDE49FE6}"/>
              </a:ext>
            </a:extLst>
          </p:cNvPr>
          <p:cNvSpPr txBox="1">
            <a:spLocks noChangeArrowheads="1"/>
          </p:cNvSpPr>
          <p:nvPr/>
        </p:nvSpPr>
        <p:spPr>
          <a:xfrm>
            <a:off x="685800" y="11105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5. MTV</a:t>
            </a:r>
          </a:p>
        </p:txBody>
      </p:sp>
      <p:sp>
        <p:nvSpPr>
          <p:cNvPr id="12" name="Rechthoek 11">
            <a:extLst>
              <a:ext uri="{FF2B5EF4-FFF2-40B4-BE49-F238E27FC236}">
                <a16:creationId xmlns:a16="http://schemas.microsoft.com/office/drawing/2014/main" id="{874BF304-A536-1044-9ACE-E8D15C983017}"/>
              </a:ext>
            </a:extLst>
          </p:cNvPr>
          <p:cNvSpPr/>
          <p:nvPr/>
        </p:nvSpPr>
        <p:spPr>
          <a:xfrm>
            <a:off x="685800" y="1397683"/>
            <a:ext cx="2117887" cy="523220"/>
          </a:xfrm>
          <a:prstGeom prst="rect">
            <a:avLst/>
          </a:prstGeom>
        </p:spPr>
        <p:txBody>
          <a:bodyPr wrap="none">
            <a:spAutoFit/>
          </a:bodyPr>
          <a:lstStyle/>
          <a:p>
            <a:pPr>
              <a:defRPr/>
            </a:pPr>
            <a:r>
              <a:rPr lang="nl-NL" sz="2800" b="1">
                <a:solidFill>
                  <a:srgbClr val="C00000"/>
                </a:solidFill>
                <a:latin typeface="Arial"/>
                <a:cs typeface="Arial"/>
              </a:rPr>
              <a:t>VIDEOCLIP</a:t>
            </a:r>
          </a:p>
        </p:txBody>
      </p:sp>
      <p:sp>
        <p:nvSpPr>
          <p:cNvPr id="13" name="Rechthoek 12">
            <a:extLst>
              <a:ext uri="{FF2B5EF4-FFF2-40B4-BE49-F238E27FC236}">
                <a16:creationId xmlns:a16="http://schemas.microsoft.com/office/drawing/2014/main" id="{C6C44A58-7F1F-A04D-A54F-6E0B297A58B5}"/>
              </a:ext>
            </a:extLst>
          </p:cNvPr>
          <p:cNvSpPr/>
          <p:nvPr/>
        </p:nvSpPr>
        <p:spPr>
          <a:xfrm>
            <a:off x="5777290" y="447303"/>
            <a:ext cx="3151335" cy="2585323"/>
          </a:xfrm>
          <a:prstGeom prst="rect">
            <a:avLst/>
          </a:prstGeom>
        </p:spPr>
        <p:txBody>
          <a:bodyPr wrap="square">
            <a:spAutoFit/>
          </a:bodyPr>
          <a:lstStyle/>
          <a:p>
            <a:r>
              <a:rPr lang="nl-NL" b="1" dirty="0"/>
              <a:t>Michael Jackson, Thriller:</a:t>
            </a:r>
          </a:p>
          <a:p>
            <a:r>
              <a:rPr lang="nl-NL" dirty="0"/>
              <a:t>Speelfilm</a:t>
            </a:r>
          </a:p>
          <a:p>
            <a:r>
              <a:rPr lang="nl-NL" dirty="0"/>
              <a:t>Groepsdans</a:t>
            </a:r>
          </a:p>
          <a:p>
            <a:r>
              <a:rPr lang="nl-NL" dirty="0"/>
              <a:t>Grote hype</a:t>
            </a:r>
          </a:p>
          <a:p>
            <a:endParaRPr lang="nl-NL" dirty="0"/>
          </a:p>
          <a:p>
            <a:r>
              <a:rPr lang="nl-NL" dirty="0">
                <a:hlinkClick r:id="rId5"/>
              </a:rPr>
              <a:t>http://www.youtube.com/watch?v=sOnqjkJTMaA&amp;ob=av2n</a:t>
            </a:r>
            <a:endParaRPr lang="nl-NL" dirty="0"/>
          </a:p>
          <a:p>
            <a:endParaRPr lang="nl-NL" dirty="0"/>
          </a:p>
        </p:txBody>
      </p:sp>
      <p:sp>
        <p:nvSpPr>
          <p:cNvPr id="14" name="Rechthoek 13">
            <a:extLst>
              <a:ext uri="{FF2B5EF4-FFF2-40B4-BE49-F238E27FC236}">
                <a16:creationId xmlns:a16="http://schemas.microsoft.com/office/drawing/2014/main" id="{0809C80D-7040-B64B-A9B0-4FD341FC10A3}"/>
              </a:ext>
            </a:extLst>
          </p:cNvPr>
          <p:cNvSpPr/>
          <p:nvPr/>
        </p:nvSpPr>
        <p:spPr>
          <a:xfrm>
            <a:off x="409518" y="2254843"/>
            <a:ext cx="3058738" cy="646331"/>
          </a:xfrm>
          <a:prstGeom prst="rect">
            <a:avLst/>
          </a:prstGeom>
        </p:spPr>
        <p:txBody>
          <a:bodyPr wrap="square">
            <a:spAutoFit/>
          </a:bodyPr>
          <a:lstStyle/>
          <a:p>
            <a:r>
              <a:rPr lang="nl-NL" b="1"/>
              <a:t>Pioniers</a:t>
            </a:r>
          </a:p>
          <a:p>
            <a:endParaRPr lang="nl-NL"/>
          </a:p>
        </p:txBody>
      </p:sp>
      <p:sp>
        <p:nvSpPr>
          <p:cNvPr id="15" name="Rechthoek 14">
            <a:extLst>
              <a:ext uri="{FF2B5EF4-FFF2-40B4-BE49-F238E27FC236}">
                <a16:creationId xmlns:a16="http://schemas.microsoft.com/office/drawing/2014/main" id="{2F64B146-40D7-DE44-84CE-51BF8364ABAC}"/>
              </a:ext>
            </a:extLst>
          </p:cNvPr>
          <p:cNvSpPr/>
          <p:nvPr/>
        </p:nvSpPr>
        <p:spPr>
          <a:xfrm>
            <a:off x="248887" y="3071937"/>
            <a:ext cx="3058738" cy="2862322"/>
          </a:xfrm>
          <a:prstGeom prst="rect">
            <a:avLst/>
          </a:prstGeom>
        </p:spPr>
        <p:txBody>
          <a:bodyPr wrap="square">
            <a:spAutoFit/>
          </a:bodyPr>
          <a:lstStyle/>
          <a:p>
            <a:r>
              <a:rPr lang="nl-NL" b="1" dirty="0"/>
              <a:t>Madonna: Like a </a:t>
            </a:r>
            <a:r>
              <a:rPr lang="nl-NL" b="1" dirty="0" err="1"/>
              <a:t>Prayer</a:t>
            </a:r>
            <a:endParaRPr lang="nl-NL" b="1" dirty="0"/>
          </a:p>
          <a:p>
            <a:r>
              <a:rPr lang="nl-NL" dirty="0"/>
              <a:t>Provoceren/grens opzoeken</a:t>
            </a:r>
          </a:p>
          <a:p>
            <a:r>
              <a:rPr lang="nl-NL" dirty="0"/>
              <a:t>Boodschap uitdragen</a:t>
            </a:r>
          </a:p>
          <a:p>
            <a:r>
              <a:rPr lang="nl-NL" dirty="0"/>
              <a:t>Publiciteit</a:t>
            </a:r>
          </a:p>
          <a:p>
            <a:endParaRPr lang="nl-NL" dirty="0"/>
          </a:p>
          <a:p>
            <a:r>
              <a:rPr lang="nl-NL" dirty="0">
                <a:hlinkClick r:id="rId6"/>
              </a:rPr>
              <a:t>https://www.youtube.com/watch?v=79fzeNUqQbQ</a:t>
            </a:r>
            <a:endParaRPr lang="nl-NL" dirty="0"/>
          </a:p>
          <a:p>
            <a:endParaRPr lang="nl-NL" dirty="0"/>
          </a:p>
          <a:p>
            <a:endParaRPr lang="nl-NL" dirty="0"/>
          </a:p>
        </p:txBody>
      </p:sp>
    </p:spTree>
    <p:extLst>
      <p:ext uri="{BB962C8B-B14F-4D97-AF65-F5344CB8AC3E}">
        <p14:creationId xmlns:p14="http://schemas.microsoft.com/office/powerpoint/2010/main" val="60948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a:t>1.MUZIEK MET EEN BOODSCHAP</a:t>
            </a:r>
          </a:p>
        </p:txBody>
      </p:sp>
      <p:sp>
        <p:nvSpPr>
          <p:cNvPr id="3" name="Rechthoek 2">
            <a:extLst>
              <a:ext uri="{FF2B5EF4-FFF2-40B4-BE49-F238E27FC236}">
                <a16:creationId xmlns:a16="http://schemas.microsoft.com/office/drawing/2014/main" id="{16078878-EAD6-F24A-9847-36296A685CD8}"/>
              </a:ext>
            </a:extLst>
          </p:cNvPr>
          <p:cNvSpPr/>
          <p:nvPr/>
        </p:nvSpPr>
        <p:spPr>
          <a:xfrm>
            <a:off x="1625346" y="3615395"/>
            <a:ext cx="4079578" cy="369332"/>
          </a:xfrm>
          <a:prstGeom prst="rect">
            <a:avLst/>
          </a:prstGeom>
        </p:spPr>
        <p:txBody>
          <a:bodyPr wrap="none">
            <a:spAutoFit/>
          </a:bodyPr>
          <a:lstStyle/>
          <a:p>
            <a:r>
              <a:rPr lang="nl-NL"/>
              <a:t>Reggae, Punk, Queen en commercie </a:t>
            </a:r>
          </a:p>
        </p:txBody>
      </p:sp>
      <p:pic>
        <p:nvPicPr>
          <p:cNvPr id="7" name="Picture 5" descr="rastafari">
            <a:extLst>
              <a:ext uri="{FF2B5EF4-FFF2-40B4-BE49-F238E27FC236}">
                <a16:creationId xmlns:a16="http://schemas.microsoft.com/office/drawing/2014/main" id="{0335B193-F539-1040-B3C0-D3B9DA61F6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27540" y="4611757"/>
            <a:ext cx="2689704" cy="2068236"/>
          </a:xfrm>
          <a:prstGeom prst="rect">
            <a:avLst/>
          </a:prstGeom>
          <a:noFill/>
        </p:spPr>
      </p:pic>
      <p:pic>
        <p:nvPicPr>
          <p:cNvPr id="9" name="Content Placeholder 3" descr="Punk Rockers.jpg">
            <a:extLst>
              <a:ext uri="{FF2B5EF4-FFF2-40B4-BE49-F238E27FC236}">
                <a16:creationId xmlns:a16="http://schemas.microsoft.com/office/drawing/2014/main" id="{4BFA73A8-9349-FF42-A2AC-5231196D71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0469" y="4584084"/>
            <a:ext cx="3126161" cy="2078897"/>
          </a:xfrm>
          <a:prstGeom prst="rect">
            <a:avLst/>
          </a:prstGeom>
        </p:spPr>
      </p:pic>
      <p:pic>
        <p:nvPicPr>
          <p:cNvPr id="6" name="Afbeelding 5">
            <a:extLst>
              <a:ext uri="{FF2B5EF4-FFF2-40B4-BE49-F238E27FC236}">
                <a16:creationId xmlns:a16="http://schemas.microsoft.com/office/drawing/2014/main" id="{41C6E569-7F01-614D-9DFA-D1BA5DD50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3806" y="4611757"/>
            <a:ext cx="2802488" cy="2068236"/>
          </a:xfrm>
          <a:prstGeom prst="rect">
            <a:avLst/>
          </a:prstGeom>
        </p:spPr>
      </p:pic>
    </p:spTree>
    <p:extLst>
      <p:ext uri="{BB962C8B-B14F-4D97-AF65-F5344CB8AC3E}">
        <p14:creationId xmlns:p14="http://schemas.microsoft.com/office/powerpoint/2010/main" val="251664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9915" y="676831"/>
            <a:ext cx="8229600" cy="1371600"/>
          </a:xfrm>
        </p:spPr>
        <p:txBody>
          <a:bodyPr>
            <a:normAutofit/>
          </a:bodyPr>
          <a:lstStyle/>
          <a:p>
            <a:pPr algn="l" eaLnBrk="1" hangingPunct="1">
              <a:defRPr/>
            </a:pPr>
            <a:r>
              <a:rPr lang="nl-NL" sz="2800" b="1">
                <a:solidFill>
                  <a:srgbClr val="C00000"/>
                </a:solidFill>
                <a:latin typeface="Arial"/>
                <a:ea typeface="+mj-ea"/>
                <a:cs typeface="Arial"/>
              </a:rPr>
              <a:t>Reggae</a:t>
            </a:r>
          </a:p>
        </p:txBody>
      </p:sp>
      <p:sp>
        <p:nvSpPr>
          <p:cNvPr id="15363" name="Rectangle 3"/>
          <p:cNvSpPr>
            <a:spLocks noGrp="1" noChangeArrowheads="1"/>
          </p:cNvSpPr>
          <p:nvPr>
            <p:ph type="body" sz="half" idx="1"/>
          </p:nvPr>
        </p:nvSpPr>
        <p:spPr>
          <a:xfrm>
            <a:off x="289914" y="2293641"/>
            <a:ext cx="6110885" cy="4114800"/>
          </a:xfrm>
        </p:spPr>
        <p:txBody>
          <a:bodyPr>
            <a:normAutofit fontScale="85000" lnSpcReduction="10000"/>
          </a:bodyPr>
          <a:lstStyle/>
          <a:p>
            <a:pPr eaLnBrk="1" hangingPunct="1">
              <a:lnSpc>
                <a:spcPct val="80000"/>
              </a:lnSpc>
              <a:buFont typeface="Wingdings" pitchFamily="-111" charset="2"/>
              <a:buNone/>
              <a:defRPr/>
            </a:pPr>
            <a:r>
              <a:rPr lang="nl-NL" sz="1800" b="1" dirty="0">
                <a:solidFill>
                  <a:srgbClr val="C00000"/>
                </a:solidFill>
                <a:cs typeface="Arial"/>
              </a:rPr>
              <a:t>Muziek  met een boodschap: eind jaren 60</a:t>
            </a:r>
          </a:p>
          <a:p>
            <a:pPr>
              <a:lnSpc>
                <a:spcPct val="80000"/>
              </a:lnSpc>
              <a:buNone/>
              <a:defRPr/>
            </a:pPr>
            <a:r>
              <a:rPr lang="nl-NL" sz="1800" dirty="0">
                <a:cs typeface="Arial"/>
              </a:rPr>
              <a:t>Jamaica: smeltkroes van culturen</a:t>
            </a:r>
            <a:r>
              <a:rPr lang="nl-NL" sz="1800" dirty="0"/>
              <a:t>tussenstop handel en </a:t>
            </a:r>
          </a:p>
          <a:p>
            <a:pPr>
              <a:lnSpc>
                <a:spcPct val="80000"/>
              </a:lnSpc>
              <a:buNone/>
              <a:defRPr/>
            </a:pPr>
            <a:r>
              <a:rPr lang="nl-NL" sz="1800" dirty="0"/>
              <a:t>scheepvaart </a:t>
            </a:r>
          </a:p>
          <a:p>
            <a:pPr>
              <a:lnSpc>
                <a:spcPct val="80000"/>
              </a:lnSpc>
              <a:buNone/>
              <a:defRPr/>
            </a:pPr>
            <a:r>
              <a:rPr lang="nl-NL" sz="1800" dirty="0">
                <a:cs typeface="Arial"/>
              </a:rPr>
              <a:t>Muziek als verzet:</a:t>
            </a:r>
          </a:p>
          <a:p>
            <a:pPr>
              <a:lnSpc>
                <a:spcPct val="80000"/>
              </a:lnSpc>
              <a:buFontTx/>
              <a:buChar char="-"/>
              <a:defRPr/>
            </a:pPr>
            <a:r>
              <a:rPr lang="nl-NL" sz="1800" dirty="0" err="1">
                <a:cs typeface="Arial"/>
              </a:rPr>
              <a:t>vd</a:t>
            </a:r>
            <a:r>
              <a:rPr lang="nl-NL" sz="1800" dirty="0">
                <a:cs typeface="Arial"/>
              </a:rPr>
              <a:t> zwarte bevolking tegen ‘</a:t>
            </a:r>
            <a:r>
              <a:rPr lang="nl-NL" sz="1800" dirty="0" err="1">
                <a:cs typeface="Arial"/>
              </a:rPr>
              <a:t>the</a:t>
            </a:r>
            <a:r>
              <a:rPr lang="nl-NL" sz="1800" dirty="0">
                <a:cs typeface="Arial"/>
              </a:rPr>
              <a:t> system’, streven naar gelijkheid voor blank en zwart </a:t>
            </a:r>
          </a:p>
          <a:p>
            <a:pPr>
              <a:lnSpc>
                <a:spcPct val="80000"/>
              </a:lnSpc>
              <a:buFontTx/>
              <a:buChar char="-"/>
              <a:defRPr/>
            </a:pPr>
            <a:r>
              <a:rPr lang="nl-NL" sz="1800" dirty="0">
                <a:cs typeface="Arial"/>
              </a:rPr>
              <a:t>Maar ook om een hogere spirituele staat te bereiken: Rastafari geloof</a:t>
            </a:r>
          </a:p>
          <a:p>
            <a:pPr marL="0" indent="0" eaLnBrk="1" hangingPunct="1">
              <a:lnSpc>
                <a:spcPct val="80000"/>
              </a:lnSpc>
              <a:buNone/>
              <a:defRPr/>
            </a:pPr>
            <a:r>
              <a:rPr lang="nl-NL" sz="1800" b="1" u="sng" dirty="0">
                <a:cs typeface="Arial"/>
              </a:rPr>
              <a:t>Muzikale kenmerken:</a:t>
            </a:r>
          </a:p>
          <a:p>
            <a:pPr lvl="1">
              <a:lnSpc>
                <a:spcPct val="80000"/>
              </a:lnSpc>
              <a:buFontTx/>
              <a:buChar char="-"/>
              <a:defRPr/>
            </a:pPr>
            <a:r>
              <a:rPr lang="nl-NL" dirty="0" err="1">
                <a:cs typeface="Arial"/>
              </a:rPr>
              <a:t>laidback</a:t>
            </a:r>
            <a:r>
              <a:rPr lang="nl-NL" dirty="0">
                <a:cs typeface="Arial"/>
              </a:rPr>
              <a:t> tempo </a:t>
            </a:r>
          </a:p>
          <a:p>
            <a:pPr lvl="1">
              <a:lnSpc>
                <a:spcPct val="80000"/>
              </a:lnSpc>
              <a:buFontTx/>
              <a:buChar char="-"/>
              <a:defRPr/>
            </a:pPr>
            <a:r>
              <a:rPr lang="nl-NL" dirty="0" err="1">
                <a:cs typeface="Arial"/>
              </a:rPr>
              <a:t>Afterbeat</a:t>
            </a:r>
            <a:r>
              <a:rPr lang="nl-NL" dirty="0">
                <a:cs typeface="Arial"/>
              </a:rPr>
              <a:t>: accent </a:t>
            </a:r>
            <a:r>
              <a:rPr lang="nl-NL" dirty="0"/>
              <a:t>op de derde tel van de vierkwartsmaat.</a:t>
            </a:r>
            <a:endParaRPr lang="nl-NL" sz="1800" dirty="0">
              <a:cs typeface="Arial"/>
            </a:endParaRPr>
          </a:p>
          <a:p>
            <a:pPr marL="0" indent="0">
              <a:buNone/>
            </a:pPr>
            <a:r>
              <a:rPr lang="nl-NL" sz="1800" dirty="0">
                <a:cs typeface="Arial"/>
              </a:rPr>
              <a:t>Bekendste artiest: BOB MARLEY: verzetsstrijder </a:t>
            </a:r>
          </a:p>
          <a:p>
            <a:pPr marL="0" indent="0">
              <a:buNone/>
            </a:pPr>
            <a:r>
              <a:rPr lang="nl-NL" sz="1800" dirty="0"/>
              <a:t>I shot </a:t>
            </a:r>
            <a:r>
              <a:rPr lang="nl-NL" sz="1800" dirty="0" err="1"/>
              <a:t>the</a:t>
            </a:r>
            <a:r>
              <a:rPr lang="nl-NL" sz="1800" dirty="0"/>
              <a:t> sheriff </a:t>
            </a:r>
          </a:p>
          <a:p>
            <a:pPr marL="0" indent="0">
              <a:buNone/>
            </a:pPr>
            <a:r>
              <a:rPr lang="nl-NL" sz="1800" dirty="0"/>
              <a:t>Get up, stand up 1980: </a:t>
            </a:r>
            <a:r>
              <a:rPr lang="nl-NL" sz="1800" dirty="0">
                <a:hlinkClick r:id="rId3"/>
              </a:rPr>
              <a:t>https://www.youtube.com/watch?v=F69PBQ4ZyNw</a:t>
            </a:r>
            <a:endParaRPr lang="nl-NL" sz="1800" dirty="0"/>
          </a:p>
          <a:p>
            <a:pPr marL="0" indent="0">
              <a:buNone/>
            </a:pPr>
            <a:endParaRPr lang="nl-NL" sz="1800" b="1" dirty="0"/>
          </a:p>
          <a:p>
            <a:pPr>
              <a:lnSpc>
                <a:spcPct val="80000"/>
              </a:lnSpc>
              <a:buFontTx/>
              <a:buChar char="-"/>
              <a:defRPr/>
            </a:pPr>
            <a:endParaRPr lang="nl-NL" sz="1600" dirty="0">
              <a:ea typeface="+mn-ea"/>
              <a:cs typeface="+mn-cs"/>
            </a:endParaRPr>
          </a:p>
        </p:txBody>
      </p:sp>
      <p:pic>
        <p:nvPicPr>
          <p:cNvPr id="5" name="Picture 4" descr="Reggae-HIMHaileSelassie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8697" y="3356151"/>
            <a:ext cx="2726635" cy="2044976"/>
          </a:xfrm>
          <a:prstGeom prst="rect">
            <a:avLst/>
          </a:prstGeom>
        </p:spPr>
      </p:pic>
      <p:sp>
        <p:nvSpPr>
          <p:cNvPr id="6" name="Titel 1">
            <a:extLst>
              <a:ext uri="{FF2B5EF4-FFF2-40B4-BE49-F238E27FC236}">
                <a16:creationId xmlns:a16="http://schemas.microsoft.com/office/drawing/2014/main" id="{C330E2B1-E19F-0049-8FD7-C3A64C122A4B}"/>
              </a:ext>
            </a:extLst>
          </p:cNvPr>
          <p:cNvSpPr txBox="1">
            <a:spLocks/>
          </p:cNvSpPr>
          <p:nvPr/>
        </p:nvSpPr>
        <p:spPr>
          <a:xfrm>
            <a:off x="289915" y="4550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a:t>1. MUZIEK MET EEN BOODSCHAP</a:t>
            </a:r>
          </a:p>
        </p:txBody>
      </p:sp>
      <p:pic>
        <p:nvPicPr>
          <p:cNvPr id="3" name="Afbeelding 2">
            <a:extLst>
              <a:ext uri="{FF2B5EF4-FFF2-40B4-BE49-F238E27FC236}">
                <a16:creationId xmlns:a16="http://schemas.microsoft.com/office/drawing/2014/main" id="{62CA2F60-355A-5B4D-AF13-DE2EB86352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8239" y="1272790"/>
            <a:ext cx="2747093" cy="2019113"/>
          </a:xfrm>
          <a:prstGeom prst="rect">
            <a:avLst/>
          </a:prstGeom>
        </p:spPr>
      </p:pic>
      <p:sp>
        <p:nvSpPr>
          <p:cNvPr id="4" name="Rechthoek 3">
            <a:extLst>
              <a:ext uri="{FF2B5EF4-FFF2-40B4-BE49-F238E27FC236}">
                <a16:creationId xmlns:a16="http://schemas.microsoft.com/office/drawing/2014/main" id="{8F52F214-1208-334D-B30A-4C8921F8B366}"/>
              </a:ext>
            </a:extLst>
          </p:cNvPr>
          <p:cNvSpPr/>
          <p:nvPr/>
        </p:nvSpPr>
        <p:spPr>
          <a:xfrm>
            <a:off x="289915" y="1607636"/>
            <a:ext cx="5129584" cy="646331"/>
          </a:xfrm>
          <a:prstGeom prst="rect">
            <a:avLst/>
          </a:prstGeom>
        </p:spPr>
        <p:txBody>
          <a:bodyPr wrap="square">
            <a:spAutoFit/>
          </a:bodyPr>
          <a:lstStyle/>
          <a:p>
            <a:r>
              <a:rPr lang="nl-NL" sz="1200">
                <a:hlinkClick r:id="rId7"/>
              </a:rPr>
              <a:t>https://schooltv.nl/video/het-klokhuis-reggae-1/</a:t>
            </a:r>
            <a:r>
              <a:rPr lang="nl-NL" sz="1200"/>
              <a:t> </a:t>
            </a:r>
          </a:p>
          <a:p>
            <a:r>
              <a:rPr lang="nl-NL" sz="1200">
                <a:hlinkClick r:id="rId8"/>
              </a:rPr>
              <a:t>https://www.youtube.com/watch?v=Cnk9ydJWGb8</a:t>
            </a:r>
            <a:endParaRPr lang="nl-NL" sz="1200"/>
          </a:p>
          <a:p>
            <a:endParaRPr lang="nl-NL" sz="1200"/>
          </a:p>
        </p:txBody>
      </p:sp>
    </p:spTree>
    <p:extLst>
      <p:ext uri="{BB962C8B-B14F-4D97-AF65-F5344CB8AC3E}">
        <p14:creationId xmlns:p14="http://schemas.microsoft.com/office/powerpoint/2010/main" val="168266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21338"/>
            <a:ext cx="8229600" cy="2141731"/>
          </a:xfrm>
          <a:effectLst/>
        </p:spPr>
        <p:txBody>
          <a:bodyPr>
            <a:noAutofit/>
          </a:bodyPr>
          <a:lstStyle/>
          <a:p>
            <a:br>
              <a:rPr lang="nl-NL" sz="3200" b="1"/>
            </a:br>
            <a:br>
              <a:rPr lang="nl-NL" sz="3200"/>
            </a:br>
            <a:br>
              <a:rPr lang="nl-NL" sz="3200"/>
            </a:br>
            <a:endParaRPr lang="nl-NL" sz="3200"/>
          </a:p>
        </p:txBody>
      </p:sp>
      <p:sp>
        <p:nvSpPr>
          <p:cNvPr id="3" name="Tijdelijke aanduiding voor inhoud 2"/>
          <p:cNvSpPr>
            <a:spLocks noGrp="1"/>
          </p:cNvSpPr>
          <p:nvPr>
            <p:ph idx="1"/>
          </p:nvPr>
        </p:nvSpPr>
        <p:spPr>
          <a:xfrm>
            <a:off x="647183" y="2294731"/>
            <a:ext cx="7772400" cy="4050792"/>
          </a:xfrm>
        </p:spPr>
        <p:txBody>
          <a:bodyPr>
            <a:normAutofit/>
          </a:bodyPr>
          <a:lstStyle/>
          <a:p>
            <a:endParaRPr lang="nl-NL" dirty="0">
              <a:hlinkClick r:id="rId3"/>
            </a:endParaRPr>
          </a:p>
          <a:p>
            <a:pPr marL="0" indent="0">
              <a:buNone/>
            </a:pPr>
            <a:endParaRPr lang="nl-NL" dirty="0">
              <a:hlinkClick r:id="rId3"/>
            </a:endParaRPr>
          </a:p>
          <a:p>
            <a:endParaRPr lang="nl-NL" dirty="0">
              <a:hlinkClick r:id="rId3"/>
            </a:endParaRPr>
          </a:p>
          <a:p>
            <a:r>
              <a:rPr lang="nl-NL" sz="1600" dirty="0">
                <a:hlinkClick r:id="rId3"/>
              </a:rPr>
              <a:t>https://www.youtube.com/watch?v=xrYP2QqQ5wo</a:t>
            </a:r>
            <a:endParaRPr lang="nl-NL" sz="1600" dirty="0"/>
          </a:p>
          <a:p>
            <a:r>
              <a:rPr lang="nl-NL" sz="1600" dirty="0">
                <a:hlinkClick r:id="rId4"/>
              </a:rPr>
              <a:t>https://www.youtube.com/watch?time_continue=3&amp;v=o1dkDyLxLQQ</a:t>
            </a:r>
            <a:endParaRPr lang="nl-NL" sz="1600" dirty="0"/>
          </a:p>
          <a:p>
            <a:r>
              <a:rPr lang="nl-NL" sz="1600" dirty="0">
                <a:hlinkClick r:id="rId5"/>
              </a:rPr>
              <a:t>https://www.youtube.com/watch?v=5Uk8MbTVojA</a:t>
            </a:r>
            <a:endParaRPr lang="nl-NL" sz="1600" dirty="0"/>
          </a:p>
          <a:p>
            <a:r>
              <a:rPr lang="nl-NL" sz="1600" dirty="0">
                <a:hlinkClick r:id="rId6"/>
              </a:rPr>
              <a:t>https://www.youtube.com/watch?time_continue=8&amp;v=FSKlEeRoJCU</a:t>
            </a:r>
          </a:p>
          <a:p>
            <a:endParaRPr lang="nl-NL" dirty="0"/>
          </a:p>
          <a:p>
            <a:endParaRPr lang="nl-NL" dirty="0"/>
          </a:p>
        </p:txBody>
      </p:sp>
      <p:sp>
        <p:nvSpPr>
          <p:cNvPr id="4" name="Titel 1">
            <a:extLst>
              <a:ext uri="{FF2B5EF4-FFF2-40B4-BE49-F238E27FC236}">
                <a16:creationId xmlns:a16="http://schemas.microsoft.com/office/drawing/2014/main" id="{C19B99F3-B426-7C41-8A92-7F16936B3ACD}"/>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a:t>1. MUZIEK MET EEN BOODSCHAP</a:t>
            </a:r>
          </a:p>
        </p:txBody>
      </p:sp>
      <p:sp>
        <p:nvSpPr>
          <p:cNvPr id="6" name="Rectangle 2">
            <a:extLst>
              <a:ext uri="{FF2B5EF4-FFF2-40B4-BE49-F238E27FC236}">
                <a16:creationId xmlns:a16="http://schemas.microsoft.com/office/drawing/2014/main" id="{B5029094-8B8A-6141-B514-42FF3BCD43FE}"/>
              </a:ext>
            </a:extLst>
          </p:cNvPr>
          <p:cNvSpPr txBox="1">
            <a:spLocks noChangeArrowheads="1"/>
          </p:cNvSpPr>
          <p:nvPr/>
        </p:nvSpPr>
        <p:spPr>
          <a:xfrm>
            <a:off x="418583" y="923131"/>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2800" b="1">
                <a:solidFill>
                  <a:srgbClr val="C00000"/>
                </a:solidFill>
                <a:latin typeface="Arial"/>
                <a:cs typeface="Arial"/>
              </a:rPr>
              <a:t>Reggae</a:t>
            </a:r>
          </a:p>
        </p:txBody>
      </p:sp>
      <p:sp>
        <p:nvSpPr>
          <p:cNvPr id="7" name="Rectangle 3">
            <a:extLst>
              <a:ext uri="{FF2B5EF4-FFF2-40B4-BE49-F238E27FC236}">
                <a16:creationId xmlns:a16="http://schemas.microsoft.com/office/drawing/2014/main" id="{0B24A970-0C30-E446-9BBB-DCCA11480DF1}"/>
              </a:ext>
            </a:extLst>
          </p:cNvPr>
          <p:cNvSpPr txBox="1">
            <a:spLocks noChangeArrowheads="1"/>
          </p:cNvSpPr>
          <p:nvPr/>
        </p:nvSpPr>
        <p:spPr>
          <a:xfrm>
            <a:off x="1582365" y="1779132"/>
            <a:ext cx="8229600" cy="41148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a:lnSpc>
                <a:spcPct val="80000"/>
              </a:lnSpc>
              <a:spcBef>
                <a:spcPts val="0"/>
              </a:spcBef>
              <a:buNone/>
              <a:defRPr/>
            </a:pPr>
            <a:r>
              <a:rPr lang="nl-NL" sz="1600" dirty="0"/>
              <a:t>Muziek van Bob </a:t>
            </a:r>
            <a:r>
              <a:rPr lang="nl-NL" sz="1600" dirty="0" err="1"/>
              <a:t>Marley</a:t>
            </a:r>
            <a:r>
              <a:rPr lang="nl-NL" sz="1600" dirty="0"/>
              <a:t> nu nog steeds wereldwijd populair? Staat sinds 2009 op Unesco lijst.</a:t>
            </a:r>
          </a:p>
          <a:p>
            <a:pPr marL="0">
              <a:lnSpc>
                <a:spcPct val="80000"/>
              </a:lnSpc>
              <a:spcBef>
                <a:spcPts val="0"/>
              </a:spcBef>
              <a:buNone/>
              <a:defRPr/>
            </a:pPr>
            <a:endParaRPr lang="nl-NL" sz="1600" b="1" dirty="0"/>
          </a:p>
          <a:p>
            <a:pPr marL="0">
              <a:lnSpc>
                <a:spcPct val="80000"/>
              </a:lnSpc>
              <a:spcBef>
                <a:spcPts val="0"/>
              </a:spcBef>
              <a:buFont typeface="Wingdings" pitchFamily="-111" charset="2"/>
              <a:buNone/>
              <a:defRPr/>
            </a:pPr>
            <a:r>
              <a:rPr lang="nl-NL" sz="1600" dirty="0">
                <a:latin typeface="Rockwell" panose="02060603020205020403" pitchFamily="18" charset="77"/>
              </a:rPr>
              <a:t>Nummer van Bob </a:t>
            </a:r>
            <a:r>
              <a:rPr lang="nl-NL" sz="1600" dirty="0" err="1">
                <a:latin typeface="Rockwell" panose="02060603020205020403" pitchFamily="18" charset="77"/>
              </a:rPr>
              <a:t>Marley</a:t>
            </a:r>
            <a:r>
              <a:rPr lang="nl-NL" sz="1600" dirty="0">
                <a:latin typeface="Rockwell" panose="02060603020205020403" pitchFamily="18" charset="77"/>
              </a:rPr>
              <a:t>: NU: </a:t>
            </a:r>
            <a:r>
              <a:rPr lang="nl-NL" sz="1600" dirty="0" err="1">
                <a:latin typeface="Rockwell" panose="02060603020205020403" pitchFamily="18" charset="77"/>
              </a:rPr>
              <a:t>the</a:t>
            </a:r>
            <a:r>
              <a:rPr lang="nl-NL" sz="1600" dirty="0">
                <a:latin typeface="Rockwell" panose="02060603020205020403" pitchFamily="18" charset="77"/>
              </a:rPr>
              <a:t> </a:t>
            </a:r>
            <a:r>
              <a:rPr lang="nl-NL" sz="1600" dirty="0" err="1">
                <a:latin typeface="Rockwell" panose="02060603020205020403" pitchFamily="18" charset="77"/>
              </a:rPr>
              <a:t>voice</a:t>
            </a:r>
            <a:r>
              <a:rPr lang="nl-NL" sz="1600" dirty="0">
                <a:latin typeface="Rockwell" panose="02060603020205020403" pitchFamily="18" charset="77"/>
              </a:rPr>
              <a:t> of …. miljoenen kijkers op </a:t>
            </a:r>
          </a:p>
          <a:p>
            <a:pPr marL="0">
              <a:lnSpc>
                <a:spcPct val="80000"/>
              </a:lnSpc>
              <a:spcBef>
                <a:spcPts val="0"/>
              </a:spcBef>
              <a:buFont typeface="Wingdings" pitchFamily="-111" charset="2"/>
              <a:buNone/>
              <a:defRPr/>
            </a:pPr>
            <a:r>
              <a:rPr lang="nl-NL" sz="1600" dirty="0" err="1">
                <a:latin typeface="Rockwell" panose="02060603020205020403" pitchFamily="18" charset="77"/>
              </a:rPr>
              <a:t>Youtube</a:t>
            </a:r>
            <a:endParaRPr lang="nl-NL" sz="1600"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a:lnSpc>
                <a:spcPct val="80000"/>
              </a:lnSpc>
              <a:buFontTx/>
              <a:buChar char="-"/>
              <a:defRPr/>
            </a:pPr>
            <a:endParaRPr lang="nl-NL" sz="1600" dirty="0"/>
          </a:p>
        </p:txBody>
      </p:sp>
      <p:pic>
        <p:nvPicPr>
          <p:cNvPr id="8" name="Afbeelding 7">
            <a:extLst>
              <a:ext uri="{FF2B5EF4-FFF2-40B4-BE49-F238E27FC236}">
                <a16:creationId xmlns:a16="http://schemas.microsoft.com/office/drawing/2014/main" id="{10B8098B-9CFC-1345-9879-14527B111B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86" y="5378332"/>
            <a:ext cx="2691926" cy="1479668"/>
          </a:xfrm>
          <a:prstGeom prst="rect">
            <a:avLst/>
          </a:prstGeom>
        </p:spPr>
      </p:pic>
      <p:pic>
        <p:nvPicPr>
          <p:cNvPr id="9" name="Afbeelding 8">
            <a:extLst>
              <a:ext uri="{FF2B5EF4-FFF2-40B4-BE49-F238E27FC236}">
                <a16:creationId xmlns:a16="http://schemas.microsoft.com/office/drawing/2014/main" id="{927314FC-E86B-5943-B8D6-4676A0F475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71007" y="5378491"/>
            <a:ext cx="2234861" cy="1494874"/>
          </a:xfrm>
          <a:prstGeom prst="rect">
            <a:avLst/>
          </a:prstGeom>
        </p:spPr>
      </p:pic>
      <p:pic>
        <p:nvPicPr>
          <p:cNvPr id="10" name="Afbeelding 9">
            <a:extLst>
              <a:ext uri="{FF2B5EF4-FFF2-40B4-BE49-F238E27FC236}">
                <a16:creationId xmlns:a16="http://schemas.microsoft.com/office/drawing/2014/main" id="{998FAADA-DA92-8E4A-AA4B-064A6B47459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94401" y="5386276"/>
            <a:ext cx="2716158" cy="1521048"/>
          </a:xfrm>
          <a:prstGeom prst="rect">
            <a:avLst/>
          </a:prstGeom>
        </p:spPr>
      </p:pic>
      <p:pic>
        <p:nvPicPr>
          <p:cNvPr id="11" name="Afbeelding 10">
            <a:extLst>
              <a:ext uri="{FF2B5EF4-FFF2-40B4-BE49-F238E27FC236}">
                <a16:creationId xmlns:a16="http://schemas.microsoft.com/office/drawing/2014/main" id="{6DEFCA9D-7FFA-AD47-BEB3-E4DA99A87C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11912" y="5386276"/>
            <a:ext cx="1471724" cy="1471724"/>
          </a:xfrm>
          <a:prstGeom prst="rect">
            <a:avLst/>
          </a:prstGeom>
        </p:spPr>
      </p:pic>
    </p:spTree>
    <p:extLst>
      <p:ext uri="{BB962C8B-B14F-4D97-AF65-F5344CB8AC3E}">
        <p14:creationId xmlns:p14="http://schemas.microsoft.com/office/powerpoint/2010/main" val="384159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2728" y="1915394"/>
            <a:ext cx="3921691" cy="4050792"/>
          </a:xfrm>
        </p:spPr>
        <p:txBody>
          <a:bodyPr>
            <a:normAutofit/>
          </a:bodyPr>
          <a:lstStyle/>
          <a:p>
            <a:pPr marL="0" indent="0">
              <a:buNone/>
            </a:pPr>
            <a:r>
              <a:rPr lang="en-US" sz="1700" b="1" err="1"/>
              <a:t>Jongerencultuur</a:t>
            </a:r>
            <a:r>
              <a:rPr lang="en-US" sz="1700" b="1"/>
              <a:t> </a:t>
            </a:r>
            <a:r>
              <a:rPr lang="en-US" sz="1700" b="1" err="1"/>
              <a:t>jaren</a:t>
            </a:r>
            <a:r>
              <a:rPr lang="en-US" sz="1700" b="1"/>
              <a:t> 70 </a:t>
            </a:r>
            <a:r>
              <a:rPr lang="en-US" sz="1700" b="1" err="1"/>
              <a:t>Engeland</a:t>
            </a:r>
            <a:r>
              <a:rPr lang="en-US" sz="1700" b="1"/>
              <a:t> </a:t>
            </a:r>
          </a:p>
          <a:p>
            <a:pPr marL="0" indent="0">
              <a:buNone/>
            </a:pPr>
            <a:r>
              <a:rPr lang="en-US" sz="1700" err="1"/>
              <a:t>sociale</a:t>
            </a:r>
            <a:r>
              <a:rPr lang="en-US" sz="1700"/>
              <a:t> </a:t>
            </a:r>
            <a:r>
              <a:rPr lang="en-US" sz="1700" err="1"/>
              <a:t>onvrede</a:t>
            </a:r>
            <a:r>
              <a:rPr lang="en-US" sz="1700"/>
              <a:t> (</a:t>
            </a:r>
            <a:r>
              <a:rPr lang="en-US" sz="1700" err="1"/>
              <a:t>economische</a:t>
            </a:r>
            <a:r>
              <a:rPr lang="en-US" sz="1700"/>
              <a:t> crisis)</a:t>
            </a:r>
          </a:p>
          <a:p>
            <a:pPr marL="0" indent="0">
              <a:buNone/>
            </a:pPr>
            <a:r>
              <a:rPr lang="en-US" sz="1700" err="1"/>
              <a:t>Anarchie</a:t>
            </a:r>
            <a:r>
              <a:rPr lang="en-US" sz="1700"/>
              <a:t>: </a:t>
            </a:r>
            <a:r>
              <a:rPr lang="en-US" sz="1700" err="1"/>
              <a:t>schoppen</a:t>
            </a:r>
            <a:r>
              <a:rPr lang="en-US" sz="1700"/>
              <a:t> </a:t>
            </a:r>
            <a:r>
              <a:rPr lang="en-US" sz="1700" err="1"/>
              <a:t>tegen</a:t>
            </a:r>
            <a:r>
              <a:rPr lang="en-US" sz="1700"/>
              <a:t> het </a:t>
            </a:r>
            <a:r>
              <a:rPr lang="en-US" sz="1700" err="1"/>
              <a:t>systeem</a:t>
            </a:r>
            <a:r>
              <a:rPr lang="en-US" sz="1700"/>
              <a:t> </a:t>
            </a:r>
            <a:r>
              <a:rPr lang="en-US" sz="1700" err="1"/>
              <a:t>dat</a:t>
            </a:r>
            <a:r>
              <a:rPr lang="en-US" sz="1700"/>
              <a:t> “</a:t>
            </a:r>
            <a:r>
              <a:rPr lang="en-US" sz="1700" err="1"/>
              <a:t>verrot</a:t>
            </a:r>
            <a:r>
              <a:rPr lang="en-US" sz="1700"/>
              <a:t>” is</a:t>
            </a:r>
          </a:p>
          <a:p>
            <a:pPr marL="0" indent="0">
              <a:buNone/>
            </a:pPr>
            <a:r>
              <a:rPr lang="en-US" sz="1700" err="1"/>
              <a:t>Leuze</a:t>
            </a:r>
            <a:r>
              <a:rPr lang="en-US" sz="1700"/>
              <a:t>: </a:t>
            </a:r>
            <a:r>
              <a:rPr lang="en-US" sz="1700" b="1"/>
              <a:t>No </a:t>
            </a:r>
            <a:r>
              <a:rPr lang="en-US" sz="1700" b="1" err="1"/>
              <a:t>Futur</a:t>
            </a:r>
            <a:r>
              <a:rPr lang="en-US" sz="1700" b="1"/>
              <a:t>!</a:t>
            </a:r>
          </a:p>
          <a:p>
            <a:pPr marL="0" indent="0">
              <a:buNone/>
            </a:pPr>
            <a:r>
              <a:rPr lang="en-US" sz="1700" err="1"/>
              <a:t>Provocerend</a:t>
            </a:r>
            <a:r>
              <a:rPr lang="en-US" sz="1700"/>
              <a:t>: </a:t>
            </a:r>
            <a:r>
              <a:rPr lang="en-US" sz="1700" err="1"/>
              <a:t>onderscheiden</a:t>
            </a:r>
            <a:r>
              <a:rPr lang="en-US" sz="1700"/>
              <a:t> door </a:t>
            </a:r>
            <a:r>
              <a:rPr lang="en-US" sz="1700" err="1"/>
              <a:t>kleding</a:t>
            </a:r>
            <a:r>
              <a:rPr lang="en-US" sz="1700"/>
              <a:t> en </a:t>
            </a:r>
            <a:r>
              <a:rPr lang="en-US" sz="1700" err="1"/>
              <a:t>gedrag</a:t>
            </a:r>
            <a:r>
              <a:rPr lang="en-US" sz="1700"/>
              <a:t> en “doe het </a:t>
            </a:r>
            <a:r>
              <a:rPr lang="en-US" sz="1700" err="1"/>
              <a:t>zelf</a:t>
            </a:r>
            <a:r>
              <a:rPr lang="en-US" sz="1700"/>
              <a:t>” </a:t>
            </a:r>
            <a:r>
              <a:rPr lang="en-US" sz="1700" err="1"/>
              <a:t>muziek</a:t>
            </a:r>
            <a:endParaRPr lang="en-US" sz="1700"/>
          </a:p>
          <a:p>
            <a:pPr>
              <a:buNone/>
            </a:pPr>
            <a:r>
              <a:rPr lang="en-US"/>
              <a:t> </a:t>
            </a:r>
          </a:p>
        </p:txBody>
      </p:sp>
      <p:pic>
        <p:nvPicPr>
          <p:cNvPr id="5" name="Picture 4" descr="Punk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7732" y="1794076"/>
            <a:ext cx="2383917" cy="3087890"/>
          </a:xfrm>
          <a:prstGeom prst="rect">
            <a:avLst/>
          </a:prstGeom>
        </p:spPr>
      </p:pic>
      <p:pic>
        <p:nvPicPr>
          <p:cNvPr id="6" name="Picture 5" descr="punks 3.jpg"/>
          <p:cNvPicPr>
            <a:picLocks noChangeAspect="1"/>
          </p:cNvPicPr>
          <p:nvPr/>
        </p:nvPicPr>
        <p:blipFill>
          <a:blip r:embed="rId3"/>
          <a:stretch>
            <a:fillRect/>
          </a:stretch>
        </p:blipFill>
        <p:spPr>
          <a:xfrm>
            <a:off x="379965" y="5097654"/>
            <a:ext cx="2529671" cy="1645697"/>
          </a:xfrm>
          <a:prstGeom prst="rect">
            <a:avLst/>
          </a:prstGeom>
        </p:spPr>
      </p:pic>
      <p:sp>
        <p:nvSpPr>
          <p:cNvPr id="10" name="Titel 1">
            <a:extLst>
              <a:ext uri="{FF2B5EF4-FFF2-40B4-BE49-F238E27FC236}">
                <a16:creationId xmlns:a16="http://schemas.microsoft.com/office/drawing/2014/main" id="{456E85BB-268A-574D-AB88-6CDA0CA82FEA}"/>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a:t>1. MUZIEK MET EEN BOODSCHAP</a:t>
            </a:r>
          </a:p>
        </p:txBody>
      </p:sp>
      <p:sp>
        <p:nvSpPr>
          <p:cNvPr id="11" name="Rechthoek 10">
            <a:extLst>
              <a:ext uri="{FF2B5EF4-FFF2-40B4-BE49-F238E27FC236}">
                <a16:creationId xmlns:a16="http://schemas.microsoft.com/office/drawing/2014/main" id="{7A913F87-ACA3-1647-944F-12D3A1684352}"/>
              </a:ext>
            </a:extLst>
          </p:cNvPr>
          <p:cNvSpPr/>
          <p:nvPr/>
        </p:nvSpPr>
        <p:spPr>
          <a:xfrm>
            <a:off x="499813" y="1392174"/>
            <a:ext cx="1301959" cy="523220"/>
          </a:xfrm>
          <a:prstGeom prst="rect">
            <a:avLst/>
          </a:prstGeom>
        </p:spPr>
        <p:txBody>
          <a:bodyPr wrap="none">
            <a:spAutoFit/>
          </a:bodyPr>
          <a:lstStyle/>
          <a:p>
            <a:pPr>
              <a:defRPr/>
            </a:pPr>
            <a:r>
              <a:rPr lang="nl-NL" sz="2800" b="1">
                <a:solidFill>
                  <a:srgbClr val="C00000"/>
                </a:solidFill>
                <a:latin typeface="Arial"/>
                <a:cs typeface="Arial"/>
              </a:rPr>
              <a:t>PUNK </a:t>
            </a:r>
          </a:p>
        </p:txBody>
      </p:sp>
      <p:pic>
        <p:nvPicPr>
          <p:cNvPr id="12" name="Afbeelding 11" descr="Schermafbeelding 2018-05-17 om 15.49.07.png">
            <a:extLst>
              <a:ext uri="{FF2B5EF4-FFF2-40B4-BE49-F238E27FC236}">
                <a16:creationId xmlns:a16="http://schemas.microsoft.com/office/drawing/2014/main" id="{66BD5F9F-F08F-9B4D-9418-ABD28D82B9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536" y="1915394"/>
            <a:ext cx="1903879" cy="2645031"/>
          </a:xfrm>
          <a:prstGeom prst="rect">
            <a:avLst/>
          </a:prstGeom>
        </p:spPr>
      </p:pic>
      <p:pic>
        <p:nvPicPr>
          <p:cNvPr id="13" name="Picture 4" descr="punks2.jpg">
            <a:extLst>
              <a:ext uri="{FF2B5EF4-FFF2-40B4-BE49-F238E27FC236}">
                <a16:creationId xmlns:a16="http://schemas.microsoft.com/office/drawing/2014/main" id="{5973ABF3-BE05-704B-89EA-B8FFF9D46C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41217" y="5097654"/>
            <a:ext cx="2638670" cy="1625268"/>
          </a:xfrm>
          <a:prstGeom prst="rect">
            <a:avLst/>
          </a:prstGeom>
        </p:spPr>
      </p:pic>
      <p:pic>
        <p:nvPicPr>
          <p:cNvPr id="14" name="Afbeelding 13" descr="Schermafbeelding 2018-05-17 om 15.50.58.png">
            <a:extLst>
              <a:ext uri="{FF2B5EF4-FFF2-40B4-BE49-F238E27FC236}">
                <a16:creationId xmlns:a16="http://schemas.microsoft.com/office/drawing/2014/main" id="{9CFECCA5-8829-654F-A267-EE24E8F04D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8943" y="5107868"/>
            <a:ext cx="2287142" cy="1625268"/>
          </a:xfrm>
          <a:prstGeom prst="rect">
            <a:avLst/>
          </a:prstGeom>
        </p:spPr>
      </p:pic>
    </p:spTree>
    <p:extLst>
      <p:ext uri="{BB962C8B-B14F-4D97-AF65-F5344CB8AC3E}">
        <p14:creationId xmlns:p14="http://schemas.microsoft.com/office/powerpoint/2010/main" val="29517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813" y="1996980"/>
            <a:ext cx="3273534" cy="4050792"/>
          </a:xfrm>
        </p:spPr>
        <p:txBody>
          <a:bodyPr>
            <a:normAutofit/>
          </a:bodyPr>
          <a:lstStyle/>
          <a:p>
            <a:pPr marL="0" indent="0">
              <a:spcBef>
                <a:spcPts val="0"/>
              </a:spcBef>
              <a:buNone/>
            </a:pPr>
            <a:r>
              <a:rPr lang="en-US" sz="1900" b="1"/>
              <a:t>Sex Pistols: </a:t>
            </a:r>
          </a:p>
          <a:p>
            <a:pPr marL="0" indent="0">
              <a:spcBef>
                <a:spcPts val="0"/>
              </a:spcBef>
              <a:buNone/>
            </a:pPr>
            <a:r>
              <a:rPr lang="en-US" sz="1900" b="1"/>
              <a:t>God save the queen</a:t>
            </a:r>
            <a:endParaRPr lang="en-US" sz="1900">
              <a:hlinkClick r:id="rId2"/>
            </a:endParaRPr>
          </a:p>
          <a:p>
            <a:pPr marL="0" indent="0">
              <a:buNone/>
            </a:pPr>
            <a:r>
              <a:rPr lang="en-US" sz="1900">
                <a:hlinkClick r:id="rId2"/>
              </a:rPr>
              <a:t>https://www.youtube.com/watch?v=yqrAPOZxgzU</a:t>
            </a:r>
            <a:endParaRPr lang="en-US" sz="1900"/>
          </a:p>
          <a:p>
            <a:pPr>
              <a:buNone/>
            </a:pPr>
            <a:endParaRPr lang="en-US"/>
          </a:p>
          <a:p>
            <a:pPr>
              <a:buNone/>
            </a:pPr>
            <a:endParaRPr lang="en-US"/>
          </a:p>
        </p:txBody>
      </p:sp>
      <p:sp>
        <p:nvSpPr>
          <p:cNvPr id="4" name="Titel 1">
            <a:extLst>
              <a:ext uri="{FF2B5EF4-FFF2-40B4-BE49-F238E27FC236}">
                <a16:creationId xmlns:a16="http://schemas.microsoft.com/office/drawing/2014/main" id="{9879EA20-FDD0-3940-93D5-537EF70F719C}"/>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a:t>1. MUZIEK MET EEN BOODSCHAP</a:t>
            </a:r>
          </a:p>
        </p:txBody>
      </p:sp>
      <p:sp>
        <p:nvSpPr>
          <p:cNvPr id="5" name="Rechthoek 4">
            <a:extLst>
              <a:ext uri="{FF2B5EF4-FFF2-40B4-BE49-F238E27FC236}">
                <a16:creationId xmlns:a16="http://schemas.microsoft.com/office/drawing/2014/main" id="{24EC9761-AB58-A343-898C-A87765FA3D35}"/>
              </a:ext>
            </a:extLst>
          </p:cNvPr>
          <p:cNvSpPr/>
          <p:nvPr/>
        </p:nvSpPr>
        <p:spPr>
          <a:xfrm>
            <a:off x="499813" y="1392174"/>
            <a:ext cx="1301959" cy="523220"/>
          </a:xfrm>
          <a:prstGeom prst="rect">
            <a:avLst/>
          </a:prstGeom>
        </p:spPr>
        <p:txBody>
          <a:bodyPr wrap="none">
            <a:spAutoFit/>
          </a:bodyPr>
          <a:lstStyle/>
          <a:p>
            <a:pPr>
              <a:defRPr/>
            </a:pPr>
            <a:r>
              <a:rPr lang="nl-NL" sz="2800" b="1">
                <a:solidFill>
                  <a:srgbClr val="C00000"/>
                </a:solidFill>
                <a:latin typeface="Arial"/>
                <a:cs typeface="Arial"/>
              </a:rPr>
              <a:t>PUNK </a:t>
            </a:r>
          </a:p>
        </p:txBody>
      </p:sp>
      <p:pic>
        <p:nvPicPr>
          <p:cNvPr id="6" name="Afbeelding 5">
            <a:extLst>
              <a:ext uri="{FF2B5EF4-FFF2-40B4-BE49-F238E27FC236}">
                <a16:creationId xmlns:a16="http://schemas.microsoft.com/office/drawing/2014/main" id="{0A6B1D9C-2E38-A24A-BF12-C43F0035C3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13" y="3558999"/>
            <a:ext cx="3177250" cy="3177250"/>
          </a:xfrm>
          <a:prstGeom prst="rect">
            <a:avLst/>
          </a:prstGeom>
        </p:spPr>
      </p:pic>
      <p:pic>
        <p:nvPicPr>
          <p:cNvPr id="8" name="Afbeelding 7">
            <a:extLst>
              <a:ext uri="{FF2B5EF4-FFF2-40B4-BE49-F238E27FC236}">
                <a16:creationId xmlns:a16="http://schemas.microsoft.com/office/drawing/2014/main" id="{98AB4492-DF1B-C440-9CE8-6FBA18F3FF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8932" y="1392174"/>
            <a:ext cx="3657532" cy="5337809"/>
          </a:xfrm>
          <a:prstGeom prst="rect">
            <a:avLst/>
          </a:prstGeom>
        </p:spPr>
      </p:pic>
    </p:spTree>
    <p:extLst>
      <p:ext uri="{BB962C8B-B14F-4D97-AF65-F5344CB8AC3E}">
        <p14:creationId xmlns:p14="http://schemas.microsoft.com/office/powerpoint/2010/main" val="184769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4015"/>
            <a:ext cx="3385581" cy="4134794"/>
          </a:xfrm>
        </p:spPr>
        <p:txBody>
          <a:bodyPr>
            <a:normAutofit/>
          </a:bodyPr>
          <a:lstStyle/>
          <a:p>
            <a:pPr marL="0" indent="0">
              <a:buNone/>
            </a:pPr>
            <a:r>
              <a:rPr lang="en-US" sz="2400" b="1"/>
              <a:t>Punk </a:t>
            </a:r>
            <a:r>
              <a:rPr lang="en-US" sz="2400" b="1" err="1"/>
              <a:t>als</a:t>
            </a:r>
            <a:r>
              <a:rPr lang="en-US" sz="2400" b="1"/>
              <a:t> </a:t>
            </a:r>
            <a:r>
              <a:rPr lang="en-US" sz="2400" b="1" err="1"/>
              <a:t>inspiratie</a:t>
            </a:r>
            <a:r>
              <a:rPr lang="en-US" sz="2400" b="1"/>
              <a:t> </a:t>
            </a:r>
            <a:r>
              <a:rPr lang="en-US" sz="2400" b="1" err="1"/>
              <a:t>voor</a:t>
            </a:r>
            <a:r>
              <a:rPr lang="en-US" sz="2400" b="1"/>
              <a:t> mode</a:t>
            </a:r>
          </a:p>
          <a:p>
            <a:pPr marL="0" indent="0">
              <a:buNone/>
            </a:pPr>
            <a:r>
              <a:rPr lang="en-US" sz="2400" err="1"/>
              <a:t>Ontwerper</a:t>
            </a:r>
            <a:r>
              <a:rPr lang="en-US" sz="2400"/>
              <a:t> Vivienne Westwood</a:t>
            </a:r>
          </a:p>
          <a:p>
            <a:r>
              <a:rPr lang="en-US" sz="2400" err="1"/>
              <a:t>Zet</a:t>
            </a:r>
            <a:r>
              <a:rPr lang="en-US" sz="2400"/>
              <a:t> Punk om tot </a:t>
            </a:r>
            <a:r>
              <a:rPr lang="en-US" sz="2400" err="1"/>
              <a:t>een</a:t>
            </a:r>
            <a:r>
              <a:rPr lang="en-US" sz="2400"/>
              <a:t> </a:t>
            </a:r>
            <a:r>
              <a:rPr lang="en-US" sz="2400" err="1"/>
              <a:t>modelijn</a:t>
            </a:r>
            <a:r>
              <a:rPr lang="en-US" sz="2400"/>
              <a:t>: nu </a:t>
            </a:r>
            <a:r>
              <a:rPr lang="en-US" sz="2400" err="1"/>
              <a:t>nog</a:t>
            </a:r>
            <a:r>
              <a:rPr lang="en-US" sz="2400"/>
              <a:t> steeds </a:t>
            </a:r>
            <a:r>
              <a:rPr lang="en-US" sz="2400" err="1"/>
              <a:t>actueel</a:t>
            </a:r>
            <a:endParaRPr lang="en-US" sz="2400"/>
          </a:p>
          <a:p>
            <a:r>
              <a:rPr lang="nl-NL" err="1"/>
              <a:t>Documenataire</a:t>
            </a:r>
            <a:r>
              <a:rPr lang="nl-NL"/>
              <a:t>: </a:t>
            </a:r>
            <a:r>
              <a:rPr lang="nl-NL" err="1"/>
              <a:t>Westwood</a:t>
            </a:r>
            <a:r>
              <a:rPr lang="nl-NL"/>
              <a:t>: Punk, Icon, Activist</a:t>
            </a:r>
          </a:p>
          <a:p>
            <a:endParaRPr lang="en-US" sz="2400"/>
          </a:p>
          <a:p>
            <a:endParaRPr lang="en-US" sz="2800"/>
          </a:p>
        </p:txBody>
      </p:sp>
      <p:pic>
        <p:nvPicPr>
          <p:cNvPr id="4" name="Picture 3" descr="Vivienne_Westwood_Punk_pi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1161" y="3724820"/>
            <a:ext cx="1433690" cy="1596910"/>
          </a:xfrm>
          <a:prstGeom prst="rect">
            <a:avLst/>
          </a:prstGeom>
        </p:spPr>
      </p:pic>
      <p:pic>
        <p:nvPicPr>
          <p:cNvPr id="5" name="Picture 4" descr="westwoo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1493" y="1579658"/>
            <a:ext cx="3273358" cy="2019328"/>
          </a:xfrm>
          <a:prstGeom prst="rect">
            <a:avLst/>
          </a:prstGeom>
        </p:spPr>
      </p:pic>
      <p:pic>
        <p:nvPicPr>
          <p:cNvPr id="6" name="Picture 5" descr="Pretty20in20pu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0503" y="3724820"/>
            <a:ext cx="1668307" cy="1263869"/>
          </a:xfrm>
          <a:prstGeom prst="rect">
            <a:avLst/>
          </a:prstGeom>
        </p:spPr>
      </p:pic>
      <p:sp>
        <p:nvSpPr>
          <p:cNvPr id="7" name="Tekstvak 6"/>
          <p:cNvSpPr txBox="1"/>
          <p:nvPr/>
        </p:nvSpPr>
        <p:spPr>
          <a:xfrm>
            <a:off x="629777" y="5697144"/>
            <a:ext cx="7795550" cy="923330"/>
          </a:xfrm>
          <a:prstGeom prst="rect">
            <a:avLst/>
          </a:prstGeom>
          <a:noFill/>
        </p:spPr>
        <p:txBody>
          <a:bodyPr wrap="square" rtlCol="0">
            <a:spAutoFit/>
          </a:bodyPr>
          <a:lstStyle/>
          <a:p>
            <a:r>
              <a:rPr lang="nl-NL" dirty="0">
                <a:hlinkClick r:id="rId5"/>
              </a:rPr>
              <a:t>https://www.youtube.com/watch?v=qvYmFcAegH4</a:t>
            </a:r>
            <a:endParaRPr lang="nl-NL" dirty="0"/>
          </a:p>
          <a:p>
            <a:endParaRPr lang="nl-NL" dirty="0"/>
          </a:p>
          <a:p>
            <a:endParaRPr lang="nl-NL" dirty="0"/>
          </a:p>
        </p:txBody>
      </p:sp>
      <p:sp>
        <p:nvSpPr>
          <p:cNvPr id="10" name="Titel 1">
            <a:extLst>
              <a:ext uri="{FF2B5EF4-FFF2-40B4-BE49-F238E27FC236}">
                <a16:creationId xmlns:a16="http://schemas.microsoft.com/office/drawing/2014/main" id="{D5AB2A25-3938-4543-A004-CABC5EF75DD0}"/>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a:t>1. MUZIEK MET EEN BOODSCHAP</a:t>
            </a:r>
          </a:p>
        </p:txBody>
      </p:sp>
      <p:sp>
        <p:nvSpPr>
          <p:cNvPr id="11" name="Rechthoek 10">
            <a:extLst>
              <a:ext uri="{FF2B5EF4-FFF2-40B4-BE49-F238E27FC236}">
                <a16:creationId xmlns:a16="http://schemas.microsoft.com/office/drawing/2014/main" id="{359CBF28-3E28-074D-8B67-7EB2BD92DAE6}"/>
              </a:ext>
            </a:extLst>
          </p:cNvPr>
          <p:cNvSpPr/>
          <p:nvPr/>
        </p:nvSpPr>
        <p:spPr>
          <a:xfrm>
            <a:off x="499813" y="1392174"/>
            <a:ext cx="1301959" cy="523220"/>
          </a:xfrm>
          <a:prstGeom prst="rect">
            <a:avLst/>
          </a:prstGeom>
        </p:spPr>
        <p:txBody>
          <a:bodyPr wrap="none">
            <a:spAutoFit/>
          </a:bodyPr>
          <a:lstStyle/>
          <a:p>
            <a:pPr>
              <a:defRPr/>
            </a:pPr>
            <a:r>
              <a:rPr lang="nl-NL" sz="2800" b="1">
                <a:solidFill>
                  <a:srgbClr val="C00000"/>
                </a:solidFill>
                <a:latin typeface="Arial"/>
                <a:cs typeface="Arial"/>
              </a:rPr>
              <a:t>PUNK </a:t>
            </a:r>
          </a:p>
        </p:txBody>
      </p:sp>
      <p:pic>
        <p:nvPicPr>
          <p:cNvPr id="14" name="Afbeelding 13">
            <a:extLst>
              <a:ext uri="{FF2B5EF4-FFF2-40B4-BE49-F238E27FC236}">
                <a16:creationId xmlns:a16="http://schemas.microsoft.com/office/drawing/2014/main" id="{D8E83225-FE88-9B45-94A8-1AE132B3AF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4142" y="1579658"/>
            <a:ext cx="1625000" cy="2977748"/>
          </a:xfrm>
          <a:prstGeom prst="rect">
            <a:avLst/>
          </a:prstGeom>
        </p:spPr>
      </p:pic>
    </p:spTree>
    <p:extLst>
      <p:ext uri="{BB962C8B-B14F-4D97-AF65-F5344CB8AC3E}">
        <p14:creationId xmlns:p14="http://schemas.microsoft.com/office/powerpoint/2010/main" val="254206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457200" y="1609344"/>
            <a:ext cx="5202820" cy="4895628"/>
          </a:xfrm>
        </p:spPr>
        <p:txBody>
          <a:bodyPr>
            <a:normAutofit fontScale="77500" lnSpcReduction="20000"/>
          </a:bodyPr>
          <a:lstStyle/>
          <a:p>
            <a:pPr marL="0" indent="0">
              <a:buNone/>
            </a:pPr>
            <a:endParaRPr lang="nl-NL" sz="2000" b="1" dirty="0"/>
          </a:p>
          <a:p>
            <a:pPr marL="0" indent="0">
              <a:buNone/>
            </a:pPr>
            <a:r>
              <a:rPr lang="nl-NL" sz="2000" b="1" dirty="0"/>
              <a:t>Queen: we </a:t>
            </a:r>
            <a:r>
              <a:rPr lang="nl-NL" sz="2000" b="1" dirty="0" err="1"/>
              <a:t>will</a:t>
            </a:r>
            <a:r>
              <a:rPr lang="nl-NL" sz="2000" b="1" dirty="0"/>
              <a:t> rock </a:t>
            </a:r>
            <a:r>
              <a:rPr lang="nl-NL" sz="2000" b="1" dirty="0" err="1"/>
              <a:t>you</a:t>
            </a:r>
            <a:r>
              <a:rPr lang="nl-NL" sz="2000" b="1" dirty="0"/>
              <a:t> ( live, Rio, 1985 )</a:t>
            </a:r>
          </a:p>
          <a:p>
            <a:pPr marL="0" indent="0">
              <a:buNone/>
            </a:pPr>
            <a:r>
              <a:rPr lang="nl-NL" dirty="0">
                <a:hlinkClick r:id="rId3"/>
              </a:rPr>
              <a:t>https://www.youtube.com/watch?v=LcQ1tX6V_x0</a:t>
            </a:r>
          </a:p>
          <a:p>
            <a:pPr marL="0" indent="0">
              <a:buNone/>
            </a:pPr>
            <a:endParaRPr lang="nl-NL" dirty="0"/>
          </a:p>
          <a:p>
            <a:pPr marL="0" indent="0">
              <a:buNone/>
            </a:pPr>
            <a:r>
              <a:rPr lang="nl-NL" dirty="0"/>
              <a:t>\Vele artiesten hebben het liedje gecoverd. Daarnaast ook een inspiratiebron commercie / reclame , dans en muziek.</a:t>
            </a:r>
            <a:endParaRPr lang="nl-NL" sz="2000" dirty="0">
              <a:hlinkClick r:id="rId3"/>
            </a:endParaRPr>
          </a:p>
          <a:p>
            <a:pPr marL="0" indent="0">
              <a:buNone/>
            </a:pPr>
            <a:endParaRPr lang="nl-NL" sz="2000" b="1" dirty="0"/>
          </a:p>
          <a:p>
            <a:pPr marL="0" indent="0">
              <a:buNone/>
            </a:pPr>
            <a:r>
              <a:rPr lang="nl-NL" sz="2000" b="1" dirty="0"/>
              <a:t>Britney Spears, Beyonce &amp; Pink - We Will Rock </a:t>
            </a:r>
            <a:r>
              <a:rPr lang="nl-NL" sz="2000" b="1" dirty="0" err="1"/>
              <a:t>You</a:t>
            </a:r>
            <a:r>
              <a:rPr lang="nl-NL" sz="2000" b="1" dirty="0"/>
              <a:t> Pepsi</a:t>
            </a:r>
          </a:p>
          <a:p>
            <a:pPr marL="0" indent="0">
              <a:buNone/>
            </a:pPr>
            <a:r>
              <a:rPr lang="nl-NL" dirty="0">
                <a:hlinkClick r:id="rId3"/>
              </a:rPr>
              <a:t>https://www.youtube.com/watch?v=pES8SezkV8w</a:t>
            </a:r>
            <a:endParaRPr lang="nl-NL" dirty="0"/>
          </a:p>
          <a:p>
            <a:pPr marL="0" indent="0">
              <a:buNone/>
            </a:pPr>
            <a:endParaRPr lang="nl-NL" sz="2000" b="1" dirty="0"/>
          </a:p>
          <a:p>
            <a:pPr marL="0" indent="0">
              <a:buNone/>
            </a:pPr>
            <a:r>
              <a:rPr lang="nl-NL" sz="2000" b="1" dirty="0" err="1"/>
              <a:t>Spongebob</a:t>
            </a:r>
            <a:r>
              <a:rPr lang="nl-NL" sz="2000" b="1" dirty="0"/>
              <a:t> We Will Rock </a:t>
            </a:r>
            <a:r>
              <a:rPr lang="nl-NL" sz="2000" b="1" dirty="0" err="1"/>
              <a:t>You</a:t>
            </a:r>
            <a:endParaRPr lang="nl-NL" sz="2000" b="1" dirty="0"/>
          </a:p>
          <a:p>
            <a:pPr marL="0" indent="0">
              <a:buNone/>
            </a:pPr>
            <a:r>
              <a:rPr lang="nl-NL" dirty="0">
                <a:hlinkClick r:id="rId4"/>
              </a:rPr>
              <a:t>https://www.youtube.com/watch?v=_eFBGEx5ccQ</a:t>
            </a:r>
            <a:endParaRPr lang="nl-NL" sz="2000" b="1" dirty="0"/>
          </a:p>
          <a:p>
            <a:pPr marL="0" indent="0">
              <a:buNone/>
            </a:pPr>
            <a:endParaRPr lang="nl-NL" sz="2000" b="1" dirty="0"/>
          </a:p>
          <a:p>
            <a:pPr marL="0" indent="0">
              <a:buNone/>
            </a:pPr>
            <a:r>
              <a:rPr lang="nl-NL" b="1" dirty="0"/>
              <a:t>Musical in 2002</a:t>
            </a:r>
            <a:endParaRPr lang="nl-NL" sz="2000" b="1" dirty="0"/>
          </a:p>
          <a:p>
            <a:pPr marL="0" indent="0">
              <a:buNone/>
            </a:pPr>
            <a:endParaRPr lang="nl-NL" sz="2000" dirty="0"/>
          </a:p>
        </p:txBody>
      </p:sp>
      <p:sp>
        <p:nvSpPr>
          <p:cNvPr id="4" name="Tijdelijke aanduiding voor inhoud 3"/>
          <p:cNvSpPr>
            <a:spLocks noGrp="1"/>
          </p:cNvSpPr>
          <p:nvPr>
            <p:ph sz="half" idx="2"/>
          </p:nvPr>
        </p:nvSpPr>
        <p:spPr>
          <a:xfrm>
            <a:off x="4712825" y="2536785"/>
            <a:ext cx="4038600" cy="4114800"/>
          </a:xfrm>
        </p:spPr>
        <p:txBody>
          <a:bodyPr>
            <a:normAutofit/>
          </a:bodyPr>
          <a:lstStyle/>
          <a:p>
            <a:pPr marL="0" indent="0">
              <a:buNone/>
            </a:pPr>
            <a:endParaRPr lang="nl-NL" sz="2200">
              <a:hlinkClick r:id="rId3"/>
            </a:endParaRPr>
          </a:p>
          <a:p>
            <a:endParaRPr lang="nl-NL" sz="2000">
              <a:hlinkClick r:id="rId5"/>
            </a:endParaRPr>
          </a:p>
          <a:p>
            <a:endParaRPr lang="nl-NL"/>
          </a:p>
        </p:txBody>
      </p:sp>
      <p:sp>
        <p:nvSpPr>
          <p:cNvPr id="5" name="Titel 1">
            <a:extLst>
              <a:ext uri="{FF2B5EF4-FFF2-40B4-BE49-F238E27FC236}">
                <a16:creationId xmlns:a16="http://schemas.microsoft.com/office/drawing/2014/main" id="{550A0B58-5751-9845-8E3A-DCBAB36E77C9}"/>
              </a:ext>
            </a:extLst>
          </p:cNvPr>
          <p:cNvSpPr txBox="1">
            <a:spLocks/>
          </p:cNvSpPr>
          <p:nvPr/>
        </p:nvSpPr>
        <p:spPr>
          <a:xfrm>
            <a:off x="457200" y="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a:t>1. MUZIEK MET EEN BOODSCHAP</a:t>
            </a:r>
          </a:p>
        </p:txBody>
      </p:sp>
      <p:sp>
        <p:nvSpPr>
          <p:cNvPr id="6" name="Rechthoek 5">
            <a:extLst>
              <a:ext uri="{FF2B5EF4-FFF2-40B4-BE49-F238E27FC236}">
                <a16:creationId xmlns:a16="http://schemas.microsoft.com/office/drawing/2014/main" id="{05A3E7FE-1EC8-344B-A963-4E774F4D20B7}"/>
              </a:ext>
            </a:extLst>
          </p:cNvPr>
          <p:cNvSpPr/>
          <p:nvPr/>
        </p:nvSpPr>
        <p:spPr>
          <a:xfrm>
            <a:off x="457200" y="1175580"/>
            <a:ext cx="1560042" cy="523220"/>
          </a:xfrm>
          <a:prstGeom prst="rect">
            <a:avLst/>
          </a:prstGeom>
        </p:spPr>
        <p:txBody>
          <a:bodyPr wrap="none">
            <a:spAutoFit/>
          </a:bodyPr>
          <a:lstStyle/>
          <a:p>
            <a:pPr>
              <a:defRPr/>
            </a:pPr>
            <a:r>
              <a:rPr lang="nl-NL" sz="2800" b="1">
                <a:solidFill>
                  <a:srgbClr val="C00000"/>
                </a:solidFill>
                <a:latin typeface="Arial"/>
                <a:cs typeface="Arial"/>
              </a:rPr>
              <a:t>QUEEN </a:t>
            </a:r>
          </a:p>
        </p:txBody>
      </p:sp>
      <p:pic>
        <p:nvPicPr>
          <p:cNvPr id="7" name="Afbeelding 6">
            <a:extLst>
              <a:ext uri="{FF2B5EF4-FFF2-40B4-BE49-F238E27FC236}">
                <a16:creationId xmlns:a16="http://schemas.microsoft.com/office/drawing/2014/main" id="{8669DC0B-7CDE-514C-8A23-A78E7921C1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19470" y="5012867"/>
            <a:ext cx="2137458" cy="1638718"/>
          </a:xfrm>
          <a:prstGeom prst="rect">
            <a:avLst/>
          </a:prstGeom>
        </p:spPr>
      </p:pic>
      <p:pic>
        <p:nvPicPr>
          <p:cNvPr id="8" name="Afbeelding 7">
            <a:extLst>
              <a:ext uri="{FF2B5EF4-FFF2-40B4-BE49-F238E27FC236}">
                <a16:creationId xmlns:a16="http://schemas.microsoft.com/office/drawing/2014/main" id="{3599F61E-4793-914D-83B8-09FAC30DE7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45612" y="3457407"/>
            <a:ext cx="2131672" cy="1421115"/>
          </a:xfrm>
          <a:prstGeom prst="rect">
            <a:avLst/>
          </a:prstGeom>
        </p:spPr>
      </p:pic>
      <p:pic>
        <p:nvPicPr>
          <p:cNvPr id="9" name="Afbeelding 8">
            <a:extLst>
              <a:ext uri="{FF2B5EF4-FFF2-40B4-BE49-F238E27FC236}">
                <a16:creationId xmlns:a16="http://schemas.microsoft.com/office/drawing/2014/main" id="{7B100FAD-F6F2-F44D-AD58-A7FA03A42E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34719" y="5736693"/>
            <a:ext cx="1618656" cy="914892"/>
          </a:xfrm>
          <a:prstGeom prst="rect">
            <a:avLst/>
          </a:prstGeom>
        </p:spPr>
      </p:pic>
      <p:pic>
        <p:nvPicPr>
          <p:cNvPr id="10" name="Afbeelding 9">
            <a:extLst>
              <a:ext uri="{FF2B5EF4-FFF2-40B4-BE49-F238E27FC236}">
                <a16:creationId xmlns:a16="http://schemas.microsoft.com/office/drawing/2014/main" id="{50B9CD19-F307-9241-967A-5C27440091E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39886" y="1175580"/>
            <a:ext cx="2137398" cy="2064944"/>
          </a:xfrm>
          <a:prstGeom prst="rect">
            <a:avLst/>
          </a:prstGeom>
        </p:spPr>
      </p:pic>
    </p:spTree>
    <p:extLst>
      <p:ext uri="{BB962C8B-B14F-4D97-AF65-F5344CB8AC3E}">
        <p14:creationId xmlns:p14="http://schemas.microsoft.com/office/powerpoint/2010/main" val="1196685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{319023FB-19E0-A24C-9762-0817DE1BC025}tf10001070</Template>
  <TotalTime>1139</TotalTime>
  <Words>1458</Words>
  <Application>Microsoft Macintosh PowerPoint</Application>
  <PresentationFormat>Diavoorstelling (4:3)</PresentationFormat>
  <Paragraphs>219</Paragraphs>
  <Slides>23</Slides>
  <Notes>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23</vt:i4>
      </vt:variant>
    </vt:vector>
  </HeadingPairs>
  <TitlesOfParts>
    <vt:vector size="32" baseType="lpstr">
      <vt:lpstr>ＭＳ Ｐゴシック</vt:lpstr>
      <vt:lpstr>Arial</vt:lpstr>
      <vt:lpstr>Calibri</vt:lpstr>
      <vt:lpstr>Rockwell</vt:lpstr>
      <vt:lpstr>Rockwell Condensed</vt:lpstr>
      <vt:lpstr>Rockwell Extra Bold</vt:lpstr>
      <vt:lpstr>Tahoma</vt:lpstr>
      <vt:lpstr>Wingdings</vt:lpstr>
      <vt:lpstr>Houttype</vt:lpstr>
      <vt:lpstr>PowerPoint-presentatie</vt:lpstr>
      <vt:lpstr>Aantrekkingskracht popmuziek</vt:lpstr>
      <vt:lpstr>1.MUZIEK MET EEN BOODSCHAP</vt:lpstr>
      <vt:lpstr>Reggae</vt:lpstr>
      <vt:lpstr>   </vt:lpstr>
      <vt:lpstr>PowerPoint-presentatie</vt:lpstr>
      <vt:lpstr>PowerPoint-presentatie</vt:lpstr>
      <vt:lpstr>PowerPoint-presentatie</vt:lpstr>
      <vt:lpstr>PowerPoint-presentatie</vt:lpstr>
      <vt:lpstr>2.HIP HOP</vt:lpstr>
      <vt:lpstr>PowerPoint-presentatie</vt:lpstr>
      <vt:lpstr>PowerPoint-presentatie</vt:lpstr>
      <vt:lpstr>PowerPoint-presentatie</vt:lpstr>
      <vt:lpstr>PowerPoint-presentatie</vt:lpstr>
      <vt:lpstr>PowerPoint-presentatie</vt:lpstr>
      <vt:lpstr>3. Cross-Over</vt:lpstr>
      <vt:lpstr>PowerPoint-presentatie</vt:lpstr>
      <vt:lpstr>4.DANCE</vt:lpstr>
      <vt:lpstr>PowerPoint-presentatie</vt:lpstr>
      <vt:lpstr>5. MTV</vt:lpstr>
      <vt:lpstr>PowerPoint-presentatie</vt:lpstr>
      <vt:lpstr>PowerPoint-presentatie</vt:lpstr>
      <vt:lpstr>PowerPoint-presentatie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Muziek met een boodschap</dc:title>
  <dc:creator>Gebruiker</dc:creator>
  <cp:lastModifiedBy>mandy habets</cp:lastModifiedBy>
  <cp:revision>53</cp:revision>
  <dcterms:created xsi:type="dcterms:W3CDTF">2016-09-27T17:07:50Z</dcterms:created>
  <dcterms:modified xsi:type="dcterms:W3CDTF">2019-05-09T08:53:52Z</dcterms:modified>
</cp:coreProperties>
</file>